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337" r:id="rId3"/>
    <p:sldId id="338" r:id="rId4"/>
    <p:sldId id="313" r:id="rId5"/>
    <p:sldId id="339" r:id="rId6"/>
    <p:sldId id="334" r:id="rId7"/>
    <p:sldId id="314" r:id="rId8"/>
    <p:sldId id="317" r:id="rId9"/>
    <p:sldId id="315" r:id="rId10"/>
    <p:sldId id="316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1" r:id="rId24"/>
    <p:sldId id="330" r:id="rId25"/>
    <p:sldId id="332" r:id="rId26"/>
    <p:sldId id="333" r:id="rId27"/>
    <p:sldId id="336" r:id="rId28"/>
    <p:sldId id="341" r:id="rId29"/>
    <p:sldId id="312" r:id="rId30"/>
    <p:sldId id="311" r:id="rId31"/>
    <p:sldId id="335" r:id="rId32"/>
    <p:sldId id="340" r:id="rId3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00"/>
    <a:srgbClr val="FF7802"/>
    <a:srgbClr val="FF6600"/>
    <a:srgbClr val="EBEDF2"/>
    <a:srgbClr val="0EFF03"/>
    <a:srgbClr val="82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/>
    <p:restoredTop sz="78709"/>
  </p:normalViewPr>
  <p:slideViewPr>
    <p:cSldViewPr snapToGrid="0" snapToObjects="1">
      <p:cViewPr varScale="1">
        <p:scale>
          <a:sx n="98" d="100"/>
          <a:sy n="98" d="100"/>
        </p:scale>
        <p:origin x="9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B04F8F-79D5-024D-AD22-209E33B099E7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5539669-5FFD-AE45-BCC3-29919BB310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933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Thanks very much. This is joint work…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E617BC-8D59-ED49-AD36-E6B69729A695}" type="slidenum">
              <a:rPr 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for having me here, a psycholinguist entering unexplored waters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39669-5FFD-AE45-BCC3-29919BB310B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80E16B-6AF9-634C-94C3-E01E57C80472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768D3F-7483-4A4D-9E07-E4152E2407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9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D3D0A-8ED7-004F-9F84-A05F575C37B2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7CBD6-2B3D-F74A-AB3C-8C3A460438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7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86500" y="0"/>
            <a:ext cx="2095500" cy="41148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134100" cy="41148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B5092-F046-0546-8513-FCE09A20E6F5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C41BA-8D91-4A4C-B05F-5B19CC34B0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1C7AAD-0045-564B-A489-34CD659BAD22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13A6EF-5155-AB41-B4FF-36E297C177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5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9C0DC-69C5-0944-ADD5-C949601E089E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F038C-E534-E047-B0E3-5C032E185A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9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100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38100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4B390-249B-E344-9618-B87CF0251011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60BB6-482B-3E4B-A6DC-53A38F610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6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6149C-F077-9A44-8F51-CFE2A0E5E3DB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E6B5A-21F5-554A-BCCC-B6DCC4F1E3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7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CF2E1-4235-284E-BB07-786D974D6B65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721C3-CCF8-F647-8BB8-523C3D2610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3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2EEB0-31D7-1444-9433-2F36B457E98C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72A00-8ECD-524D-A3E8-29ADAAA15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D7386-9479-B645-9376-950A313DACC9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47FD6-613A-4C4A-BE0B-622864B67A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B5255-C7A3-3645-913D-2DE6940AA2D9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6729D-229D-E843-BD0D-CE77EE7481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0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772400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BB0DFB3-075A-7849-937C-0DFFA39F31E0}" type="datetimeFigureOut">
              <a:rPr lang="en-US"/>
              <a:pPr>
                <a:defRPr/>
              </a:pPr>
              <a:t>6/13/16</a:t>
            </a:fld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011978D-6C95-8A43-8CB9-2EC0D88CBF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780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7802"/>
          </a:solidFill>
          <a:latin typeface="Helvetic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7802"/>
          </a:solidFill>
          <a:latin typeface="Helvetic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7802"/>
          </a:solidFill>
          <a:latin typeface="Helvetic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7802"/>
          </a:solidFill>
          <a:latin typeface="Helvetic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685800" y="946150"/>
            <a:ext cx="7772400" cy="1776413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The importance of conscious awareness for understanding sentences.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2113" y="3058078"/>
            <a:ext cx="41856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Helvetica"/>
                <a:cs typeface="Helvetica"/>
              </a:rPr>
              <a:t>Hugh </a:t>
            </a:r>
            <a:r>
              <a:rPr lang="en-US" sz="2800" dirty="0" err="1" smtClean="0">
                <a:latin typeface="Helvetica"/>
                <a:cs typeface="Helvetica"/>
              </a:rPr>
              <a:t>Rabagliati</a:t>
            </a:r>
            <a:endParaRPr lang="en-US" sz="2800" dirty="0" smtClean="0">
              <a:latin typeface="Helvetica"/>
              <a:cs typeface="Helvetica"/>
            </a:endParaRPr>
          </a:p>
          <a:p>
            <a:pPr algn="r"/>
            <a:r>
              <a:rPr lang="en-US" sz="2800" dirty="0" smtClean="0">
                <a:latin typeface="Helvetica"/>
                <a:cs typeface="Helvetica"/>
              </a:rPr>
              <a:t>Alex Robertson</a:t>
            </a:r>
            <a:endParaRPr lang="en-US" sz="2800" dirty="0" smtClean="0">
              <a:latin typeface="Helvetica"/>
              <a:cs typeface="Helvetica"/>
            </a:endParaRPr>
          </a:p>
          <a:p>
            <a:pPr algn="r"/>
            <a:r>
              <a:rPr lang="en-US" sz="2800" dirty="0" smtClean="0">
                <a:latin typeface="Helvetica"/>
                <a:cs typeface="Helvetica"/>
              </a:rPr>
              <a:t>Dave Carmel</a:t>
            </a:r>
          </a:p>
          <a:p>
            <a:pPr algn="r"/>
            <a:endParaRPr lang="en-US" sz="2800" dirty="0">
              <a:latin typeface="Helvetica"/>
              <a:cs typeface="Helvetica"/>
            </a:endParaRPr>
          </a:p>
          <a:p>
            <a:pPr algn="r"/>
            <a:r>
              <a:rPr lang="en-US" sz="2800" i="1" dirty="0" smtClean="0">
                <a:latin typeface="Helvetica"/>
                <a:cs typeface="Helvetica"/>
              </a:rPr>
              <a:t>University of Edinburgh</a:t>
            </a:r>
            <a:endParaRPr lang="en-US" sz="2800" i="1" dirty="0"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53" y="3559249"/>
            <a:ext cx="1347216" cy="112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93" y="4982259"/>
            <a:ext cx="1967024" cy="1160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263" y="248191"/>
            <a:ext cx="301076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1a. </a:t>
            </a:r>
            <a:r>
              <a:rPr lang="en-US" sz="2400" dirty="0" err="1" smtClean="0"/>
              <a:t>Sklar</a:t>
            </a:r>
            <a:r>
              <a:rPr lang="en-US" sz="2400" dirty="0" smtClean="0"/>
              <a:t> Replication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70263" y="3952290"/>
            <a:ext cx="294183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1b. Reversible </a:t>
            </a:r>
            <a:r>
              <a:rPr lang="en-US" sz="2400" dirty="0" err="1" smtClean="0"/>
              <a:t>Sklar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70263" y="744578"/>
            <a:ext cx="3722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English translations of </a:t>
            </a:r>
            <a:r>
              <a:rPr lang="en-US" dirty="0" err="1" smtClean="0"/>
              <a:t>Sklar</a:t>
            </a:r>
            <a:r>
              <a:rPr lang="en-US" dirty="0" smtClean="0"/>
              <a:t> et al.’s original Hebrew stimuli.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34 Violation Sentences: </a:t>
            </a:r>
          </a:p>
          <a:p>
            <a:r>
              <a:rPr lang="en-US" i="1" dirty="0"/>
              <a:t>	</a:t>
            </a:r>
            <a:r>
              <a:rPr lang="en-US" i="1" dirty="0" smtClean="0"/>
              <a:t>		I ironed the coffee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68 Control Sentences: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i="1" dirty="0" smtClean="0"/>
              <a:t>I made the coffee</a:t>
            </a:r>
          </a:p>
          <a:p>
            <a:r>
              <a:rPr lang="en-US" i="1" dirty="0"/>
              <a:t>	</a:t>
            </a:r>
            <a:r>
              <a:rPr lang="en-US" i="1" dirty="0" smtClean="0"/>
              <a:t>		I ironed the clothes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263" y="4383363"/>
            <a:ext cx="3722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Short English sentences whose meaning was nonsensical in reverse order.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150 Violation Sentences: </a:t>
            </a:r>
          </a:p>
          <a:p>
            <a:r>
              <a:rPr lang="en-US" i="1" dirty="0"/>
              <a:t>	</a:t>
            </a:r>
            <a:r>
              <a:rPr lang="en-US" i="1" dirty="0" smtClean="0"/>
              <a:t>		The steak ate Mike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150 Control Sentences: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i="1" dirty="0" smtClean="0"/>
              <a:t>Mike ate the steak</a:t>
            </a:r>
            <a:endParaRPr lang="en-US" dirty="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5389745" y="650544"/>
            <a:ext cx="2567241" cy="2276510"/>
            <a:chOff x="763788" y="1181174"/>
            <a:chExt cx="2567241" cy="2276510"/>
          </a:xfrm>
        </p:grpSpPr>
        <p:sp>
          <p:nvSpPr>
            <p:cNvPr id="29" name="TextBox 28"/>
            <p:cNvSpPr txBox="1"/>
            <p:nvPr/>
          </p:nvSpPr>
          <p:spPr>
            <a:xfrm>
              <a:off x="1303768" y="3088352"/>
              <a:ext cx="1065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Violation</a:t>
              </a:r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41531" y="308835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1812437" y="1712779"/>
              <a:ext cx="136896" cy="1388635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 flipH="1">
              <a:off x="2825540" y="1442433"/>
              <a:ext cx="52252" cy="1658982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-67209" y="201217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reaction time (</a:t>
              </a:r>
              <a:r>
                <a:rPr lang="en-US" dirty="0" err="1" smtClean="0"/>
                <a:t>ms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1306286" y="1306283"/>
              <a:ext cx="2024743" cy="1815737"/>
            </a:xfrm>
            <a:custGeom>
              <a:avLst/>
              <a:gdLst>
                <a:gd name="connsiteX0" fmla="*/ 0 w 2024743"/>
                <a:gd name="connsiteY0" fmla="*/ 0 h 1815737"/>
                <a:gd name="connsiteX1" fmla="*/ 26125 w 2024743"/>
                <a:gd name="connsiteY1" fmla="*/ 901337 h 1815737"/>
                <a:gd name="connsiteX2" fmla="*/ 39188 w 2024743"/>
                <a:gd name="connsiteY2" fmla="*/ 940526 h 1815737"/>
                <a:gd name="connsiteX3" fmla="*/ 52251 w 2024743"/>
                <a:gd name="connsiteY3" fmla="*/ 1005840 h 1815737"/>
                <a:gd name="connsiteX4" fmla="*/ 65314 w 2024743"/>
                <a:gd name="connsiteY4" fmla="*/ 1058092 h 1815737"/>
                <a:gd name="connsiteX5" fmla="*/ 52251 w 2024743"/>
                <a:gd name="connsiteY5" fmla="*/ 1436915 h 1815737"/>
                <a:gd name="connsiteX6" fmla="*/ 39188 w 2024743"/>
                <a:gd name="connsiteY6" fmla="*/ 1502229 h 1815737"/>
                <a:gd name="connsiteX7" fmla="*/ 26125 w 2024743"/>
                <a:gd name="connsiteY7" fmla="*/ 1593669 h 1815737"/>
                <a:gd name="connsiteX8" fmla="*/ 0 w 2024743"/>
                <a:gd name="connsiteY8" fmla="*/ 1711235 h 1815737"/>
                <a:gd name="connsiteX9" fmla="*/ 13063 w 2024743"/>
                <a:gd name="connsiteY9" fmla="*/ 1776549 h 1815737"/>
                <a:gd name="connsiteX10" fmla="*/ 130628 w 2024743"/>
                <a:gd name="connsiteY10" fmla="*/ 1789612 h 1815737"/>
                <a:gd name="connsiteX11" fmla="*/ 182880 w 2024743"/>
                <a:gd name="connsiteY11" fmla="*/ 1802675 h 1815737"/>
                <a:gd name="connsiteX12" fmla="*/ 927463 w 2024743"/>
                <a:gd name="connsiteY12" fmla="*/ 1815737 h 1815737"/>
                <a:gd name="connsiteX13" fmla="*/ 1306285 w 2024743"/>
                <a:gd name="connsiteY13" fmla="*/ 1802675 h 1815737"/>
                <a:gd name="connsiteX14" fmla="*/ 1371600 w 2024743"/>
                <a:gd name="connsiteY14" fmla="*/ 1789612 h 1815737"/>
                <a:gd name="connsiteX15" fmla="*/ 1476103 w 2024743"/>
                <a:gd name="connsiteY15" fmla="*/ 1776549 h 1815737"/>
                <a:gd name="connsiteX16" fmla="*/ 2024743 w 2024743"/>
                <a:gd name="connsiteY16" fmla="*/ 1789612 h 181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4743" h="1815737">
                  <a:moveTo>
                    <a:pt x="0" y="0"/>
                  </a:moveTo>
                  <a:cubicBezTo>
                    <a:pt x="2059" y="94712"/>
                    <a:pt x="10957" y="704150"/>
                    <a:pt x="26125" y="901337"/>
                  </a:cubicBezTo>
                  <a:cubicBezTo>
                    <a:pt x="27181" y="915066"/>
                    <a:pt x="35848" y="927168"/>
                    <a:pt x="39188" y="940526"/>
                  </a:cubicBezTo>
                  <a:cubicBezTo>
                    <a:pt x="44573" y="962066"/>
                    <a:pt x="47435" y="984166"/>
                    <a:pt x="52251" y="1005840"/>
                  </a:cubicBezTo>
                  <a:cubicBezTo>
                    <a:pt x="56146" y="1023366"/>
                    <a:pt x="60960" y="1040675"/>
                    <a:pt x="65314" y="1058092"/>
                  </a:cubicBezTo>
                  <a:cubicBezTo>
                    <a:pt x="60960" y="1184366"/>
                    <a:pt x="59671" y="1310784"/>
                    <a:pt x="52251" y="1436915"/>
                  </a:cubicBezTo>
                  <a:cubicBezTo>
                    <a:pt x="50947" y="1459079"/>
                    <a:pt x="42838" y="1480329"/>
                    <a:pt x="39188" y="1502229"/>
                  </a:cubicBezTo>
                  <a:cubicBezTo>
                    <a:pt x="34126" y="1532600"/>
                    <a:pt x="31187" y="1563298"/>
                    <a:pt x="26125" y="1593669"/>
                  </a:cubicBezTo>
                  <a:cubicBezTo>
                    <a:pt x="17832" y="1643430"/>
                    <a:pt x="11745" y="1664256"/>
                    <a:pt x="0" y="1711235"/>
                  </a:cubicBezTo>
                  <a:cubicBezTo>
                    <a:pt x="4354" y="1733006"/>
                    <a:pt x="-5975" y="1765126"/>
                    <a:pt x="13063" y="1776549"/>
                  </a:cubicBezTo>
                  <a:cubicBezTo>
                    <a:pt x="46873" y="1796835"/>
                    <a:pt x="91657" y="1783616"/>
                    <a:pt x="130628" y="1789612"/>
                  </a:cubicBezTo>
                  <a:cubicBezTo>
                    <a:pt x="148373" y="1792342"/>
                    <a:pt x="164936" y="1802087"/>
                    <a:pt x="182880" y="1802675"/>
                  </a:cubicBezTo>
                  <a:cubicBezTo>
                    <a:pt x="430979" y="1810809"/>
                    <a:pt x="679269" y="1811383"/>
                    <a:pt x="927463" y="1815737"/>
                  </a:cubicBezTo>
                  <a:cubicBezTo>
                    <a:pt x="1053737" y="1811383"/>
                    <a:pt x="1180154" y="1810094"/>
                    <a:pt x="1306285" y="1802675"/>
                  </a:cubicBezTo>
                  <a:cubicBezTo>
                    <a:pt x="1328450" y="1801371"/>
                    <a:pt x="1349655" y="1792988"/>
                    <a:pt x="1371600" y="1789612"/>
                  </a:cubicBezTo>
                  <a:cubicBezTo>
                    <a:pt x="1406297" y="1784274"/>
                    <a:pt x="1441269" y="1780903"/>
                    <a:pt x="1476103" y="1776549"/>
                  </a:cubicBezTo>
                  <a:cubicBezTo>
                    <a:pt x="1998613" y="1789947"/>
                    <a:pt x="1815681" y="1789612"/>
                    <a:pt x="2024743" y="1789612"/>
                  </a:cubicBezTo>
                </a:path>
              </a:pathLst>
            </a:cu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89745" y="4237309"/>
            <a:ext cx="2567241" cy="2276510"/>
            <a:chOff x="763788" y="1181174"/>
            <a:chExt cx="2567241" cy="2276510"/>
          </a:xfrm>
        </p:grpSpPr>
        <p:sp>
          <p:nvSpPr>
            <p:cNvPr id="36" name="TextBox 35"/>
            <p:cNvSpPr txBox="1"/>
            <p:nvPr/>
          </p:nvSpPr>
          <p:spPr>
            <a:xfrm>
              <a:off x="1303768" y="3088352"/>
              <a:ext cx="1065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Violation</a:t>
              </a:r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41531" y="308835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1812437" y="1712779"/>
              <a:ext cx="136896" cy="1388635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 flipH="1">
              <a:off x="2825540" y="1442433"/>
              <a:ext cx="52252" cy="1658982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-67209" y="201217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reaction time (</a:t>
              </a:r>
              <a:r>
                <a:rPr lang="en-US" dirty="0" err="1" smtClean="0"/>
                <a:t>ms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1306286" y="1306283"/>
              <a:ext cx="2024743" cy="1815737"/>
            </a:xfrm>
            <a:custGeom>
              <a:avLst/>
              <a:gdLst>
                <a:gd name="connsiteX0" fmla="*/ 0 w 2024743"/>
                <a:gd name="connsiteY0" fmla="*/ 0 h 1815737"/>
                <a:gd name="connsiteX1" fmla="*/ 26125 w 2024743"/>
                <a:gd name="connsiteY1" fmla="*/ 901337 h 1815737"/>
                <a:gd name="connsiteX2" fmla="*/ 39188 w 2024743"/>
                <a:gd name="connsiteY2" fmla="*/ 940526 h 1815737"/>
                <a:gd name="connsiteX3" fmla="*/ 52251 w 2024743"/>
                <a:gd name="connsiteY3" fmla="*/ 1005840 h 1815737"/>
                <a:gd name="connsiteX4" fmla="*/ 65314 w 2024743"/>
                <a:gd name="connsiteY4" fmla="*/ 1058092 h 1815737"/>
                <a:gd name="connsiteX5" fmla="*/ 52251 w 2024743"/>
                <a:gd name="connsiteY5" fmla="*/ 1436915 h 1815737"/>
                <a:gd name="connsiteX6" fmla="*/ 39188 w 2024743"/>
                <a:gd name="connsiteY6" fmla="*/ 1502229 h 1815737"/>
                <a:gd name="connsiteX7" fmla="*/ 26125 w 2024743"/>
                <a:gd name="connsiteY7" fmla="*/ 1593669 h 1815737"/>
                <a:gd name="connsiteX8" fmla="*/ 0 w 2024743"/>
                <a:gd name="connsiteY8" fmla="*/ 1711235 h 1815737"/>
                <a:gd name="connsiteX9" fmla="*/ 13063 w 2024743"/>
                <a:gd name="connsiteY9" fmla="*/ 1776549 h 1815737"/>
                <a:gd name="connsiteX10" fmla="*/ 130628 w 2024743"/>
                <a:gd name="connsiteY10" fmla="*/ 1789612 h 1815737"/>
                <a:gd name="connsiteX11" fmla="*/ 182880 w 2024743"/>
                <a:gd name="connsiteY11" fmla="*/ 1802675 h 1815737"/>
                <a:gd name="connsiteX12" fmla="*/ 927463 w 2024743"/>
                <a:gd name="connsiteY12" fmla="*/ 1815737 h 1815737"/>
                <a:gd name="connsiteX13" fmla="*/ 1306285 w 2024743"/>
                <a:gd name="connsiteY13" fmla="*/ 1802675 h 1815737"/>
                <a:gd name="connsiteX14" fmla="*/ 1371600 w 2024743"/>
                <a:gd name="connsiteY14" fmla="*/ 1789612 h 1815737"/>
                <a:gd name="connsiteX15" fmla="*/ 1476103 w 2024743"/>
                <a:gd name="connsiteY15" fmla="*/ 1776549 h 1815737"/>
                <a:gd name="connsiteX16" fmla="*/ 2024743 w 2024743"/>
                <a:gd name="connsiteY16" fmla="*/ 1789612 h 181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4743" h="1815737">
                  <a:moveTo>
                    <a:pt x="0" y="0"/>
                  </a:moveTo>
                  <a:cubicBezTo>
                    <a:pt x="2059" y="94712"/>
                    <a:pt x="10957" y="704150"/>
                    <a:pt x="26125" y="901337"/>
                  </a:cubicBezTo>
                  <a:cubicBezTo>
                    <a:pt x="27181" y="915066"/>
                    <a:pt x="35848" y="927168"/>
                    <a:pt x="39188" y="940526"/>
                  </a:cubicBezTo>
                  <a:cubicBezTo>
                    <a:pt x="44573" y="962066"/>
                    <a:pt x="47435" y="984166"/>
                    <a:pt x="52251" y="1005840"/>
                  </a:cubicBezTo>
                  <a:cubicBezTo>
                    <a:pt x="56146" y="1023366"/>
                    <a:pt x="60960" y="1040675"/>
                    <a:pt x="65314" y="1058092"/>
                  </a:cubicBezTo>
                  <a:cubicBezTo>
                    <a:pt x="60960" y="1184366"/>
                    <a:pt x="59671" y="1310784"/>
                    <a:pt x="52251" y="1436915"/>
                  </a:cubicBezTo>
                  <a:cubicBezTo>
                    <a:pt x="50947" y="1459079"/>
                    <a:pt x="42838" y="1480329"/>
                    <a:pt x="39188" y="1502229"/>
                  </a:cubicBezTo>
                  <a:cubicBezTo>
                    <a:pt x="34126" y="1532600"/>
                    <a:pt x="31187" y="1563298"/>
                    <a:pt x="26125" y="1593669"/>
                  </a:cubicBezTo>
                  <a:cubicBezTo>
                    <a:pt x="17832" y="1643430"/>
                    <a:pt x="11745" y="1664256"/>
                    <a:pt x="0" y="1711235"/>
                  </a:cubicBezTo>
                  <a:cubicBezTo>
                    <a:pt x="4354" y="1733006"/>
                    <a:pt x="-5975" y="1765126"/>
                    <a:pt x="13063" y="1776549"/>
                  </a:cubicBezTo>
                  <a:cubicBezTo>
                    <a:pt x="46873" y="1796835"/>
                    <a:pt x="91657" y="1783616"/>
                    <a:pt x="130628" y="1789612"/>
                  </a:cubicBezTo>
                  <a:cubicBezTo>
                    <a:pt x="148373" y="1792342"/>
                    <a:pt x="164936" y="1802087"/>
                    <a:pt x="182880" y="1802675"/>
                  </a:cubicBezTo>
                  <a:cubicBezTo>
                    <a:pt x="430979" y="1810809"/>
                    <a:pt x="679269" y="1811383"/>
                    <a:pt x="927463" y="1815737"/>
                  </a:cubicBezTo>
                  <a:cubicBezTo>
                    <a:pt x="1053737" y="1811383"/>
                    <a:pt x="1180154" y="1810094"/>
                    <a:pt x="1306285" y="1802675"/>
                  </a:cubicBezTo>
                  <a:cubicBezTo>
                    <a:pt x="1328450" y="1801371"/>
                    <a:pt x="1349655" y="1792988"/>
                    <a:pt x="1371600" y="1789612"/>
                  </a:cubicBezTo>
                  <a:cubicBezTo>
                    <a:pt x="1406297" y="1784274"/>
                    <a:pt x="1441269" y="1780903"/>
                    <a:pt x="1476103" y="1776549"/>
                  </a:cubicBezTo>
                  <a:cubicBezTo>
                    <a:pt x="1998613" y="1789947"/>
                    <a:pt x="1815681" y="1789612"/>
                    <a:pt x="2024743" y="1789612"/>
                  </a:cubicBezTo>
                </a:path>
              </a:pathLst>
            </a:cu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98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263" y="248191"/>
            <a:ext cx="301076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1a. </a:t>
            </a:r>
            <a:r>
              <a:rPr lang="en-US" sz="2400" dirty="0" err="1" smtClean="0"/>
              <a:t>Sklar</a:t>
            </a:r>
            <a:r>
              <a:rPr lang="en-US" sz="2400" dirty="0" smtClean="0"/>
              <a:t> Replication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70263" y="3952290"/>
            <a:ext cx="294183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1b. Reversible </a:t>
            </a:r>
            <a:r>
              <a:rPr lang="en-US" sz="2400" dirty="0" err="1" smtClean="0"/>
              <a:t>Sklar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70263" y="744578"/>
            <a:ext cx="3722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English translations of </a:t>
            </a:r>
            <a:r>
              <a:rPr lang="en-US" dirty="0" err="1" smtClean="0"/>
              <a:t>Sklar</a:t>
            </a:r>
            <a:r>
              <a:rPr lang="en-US" dirty="0" smtClean="0"/>
              <a:t> et al.’s original Hebrew stimuli.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34 Violation Sentences: </a:t>
            </a:r>
          </a:p>
          <a:p>
            <a:r>
              <a:rPr lang="en-US" i="1" dirty="0"/>
              <a:t>	</a:t>
            </a:r>
            <a:r>
              <a:rPr lang="en-US" i="1" dirty="0" smtClean="0"/>
              <a:t>		I ironed the coffee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68 Control Sentences: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i="1" dirty="0" smtClean="0"/>
              <a:t>I made the coffee</a:t>
            </a:r>
          </a:p>
          <a:p>
            <a:r>
              <a:rPr lang="en-US" i="1" dirty="0"/>
              <a:t>	</a:t>
            </a:r>
            <a:r>
              <a:rPr lang="en-US" i="1" dirty="0" smtClean="0"/>
              <a:t>		I ironed the clothes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34 Filler sentences: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i="1" dirty="0" smtClean="0"/>
              <a:t>I bought the clothes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70263" y="4383363"/>
            <a:ext cx="3722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Short English sentences whose meaning was nonsensical in reverse order.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150 Violation Sentences: </a:t>
            </a:r>
          </a:p>
          <a:p>
            <a:r>
              <a:rPr lang="en-US" i="1" dirty="0"/>
              <a:t>	</a:t>
            </a:r>
            <a:r>
              <a:rPr lang="en-US" i="1" dirty="0" smtClean="0"/>
              <a:t>		The steak ate Mike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150 Control Sentences: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i="1" dirty="0" smtClean="0"/>
              <a:t>Mike ate the steak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36" y="0"/>
            <a:ext cx="5285995" cy="52859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5074" y="5116903"/>
            <a:ext cx="48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reaction times:</a:t>
            </a:r>
          </a:p>
          <a:p>
            <a:r>
              <a:rPr lang="en-US" b="1" dirty="0" smtClean="0"/>
              <a:t>1a</a:t>
            </a:r>
            <a:r>
              <a:rPr lang="en-US" dirty="0" smtClean="0"/>
              <a:t>. Marg. Effect in wrong direction </a:t>
            </a:r>
            <a:r>
              <a:rPr lang="en-US" i="1" dirty="0" smtClean="0"/>
              <a:t>t</a:t>
            </a:r>
            <a:r>
              <a:rPr lang="en-US" dirty="0" smtClean="0"/>
              <a:t>(47</a:t>
            </a:r>
            <a:r>
              <a:rPr lang="en-US" dirty="0"/>
              <a:t>) = </a:t>
            </a:r>
            <a:r>
              <a:rPr lang="en-US" dirty="0" smtClean="0"/>
              <a:t>			1.79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dirty="0"/>
              <a:t>=.</a:t>
            </a:r>
            <a:r>
              <a:rPr lang="en-US" dirty="0" smtClean="0"/>
              <a:t>08</a:t>
            </a:r>
          </a:p>
          <a:p>
            <a:endParaRPr lang="en-US" dirty="0"/>
          </a:p>
          <a:p>
            <a:r>
              <a:rPr lang="en-US" b="1" dirty="0" smtClean="0"/>
              <a:t>1b. </a:t>
            </a:r>
            <a:r>
              <a:rPr lang="en-US" dirty="0" smtClean="0"/>
              <a:t>No effect </a:t>
            </a:r>
            <a:r>
              <a:rPr lang="en-US" i="1" dirty="0" smtClean="0"/>
              <a:t>t</a:t>
            </a:r>
            <a:r>
              <a:rPr lang="en-US" dirty="0" smtClean="0"/>
              <a:t>(47</a:t>
            </a:r>
            <a:r>
              <a:rPr lang="en-US" dirty="0"/>
              <a:t>) = 0.02, </a:t>
            </a:r>
            <a:r>
              <a:rPr lang="en-US" i="1" dirty="0"/>
              <a:t>p</a:t>
            </a:r>
            <a:r>
              <a:rPr lang="en-US" dirty="0"/>
              <a:t>=.98</a:t>
            </a:r>
            <a:r>
              <a:rPr lang="en-US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80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48600" cy="1143000"/>
          </a:xfrm>
        </p:spPr>
        <p:txBody>
          <a:bodyPr/>
          <a:lstStyle/>
          <a:p>
            <a:r>
              <a:rPr lang="en-US" dirty="0" smtClean="0"/>
              <a:t>What lies beyond the bars?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" y="846908"/>
            <a:ext cx="4258491" cy="4258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34" y="4098778"/>
            <a:ext cx="4163786" cy="2775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2" y="998528"/>
            <a:ext cx="4807131" cy="32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0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86"/>
            <a:ext cx="2782389" cy="2782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4" y="4457706"/>
            <a:ext cx="2135780" cy="142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4" y="3069775"/>
            <a:ext cx="2135780" cy="1423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2389" y="431072"/>
            <a:ext cx="5831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Mixed Effects Generalized Linear Model from</a:t>
            </a:r>
          </a:p>
          <a:p>
            <a:r>
              <a:rPr lang="en-US" sz="2200" b="1" dirty="0" smtClean="0"/>
              <a:t>Inverse Gaussian </a:t>
            </a:r>
            <a:r>
              <a:rPr lang="en-US" sz="2200" dirty="0" smtClean="0"/>
              <a:t>family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94" y="1213577"/>
            <a:ext cx="2952204" cy="19681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6742" y="181268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simulated data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6048102" y="2011680"/>
            <a:ext cx="548640" cy="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429690" y="3080262"/>
            <a:ext cx="6615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glmer</a:t>
            </a:r>
            <a:r>
              <a:rPr lang="en-US" dirty="0" smtClean="0"/>
              <a:t>(</a:t>
            </a:r>
            <a:r>
              <a:rPr lang="en-US" dirty="0" err="1" smtClean="0"/>
              <a:t>rt</a:t>
            </a:r>
            <a:r>
              <a:rPr lang="en-US" dirty="0" smtClean="0"/>
              <a:t> ~ Violation + Length + </a:t>
            </a:r>
          </a:p>
          <a:p>
            <a:r>
              <a:rPr lang="en-US" dirty="0"/>
              <a:t>	</a:t>
            </a:r>
            <a:r>
              <a:rPr lang="en-US" dirty="0" smtClean="0"/>
              <a:t>		(1+ Violation | Subject) +</a:t>
            </a:r>
          </a:p>
          <a:p>
            <a:r>
              <a:rPr lang="en-US" dirty="0"/>
              <a:t>	</a:t>
            </a:r>
            <a:r>
              <a:rPr lang="en-US" dirty="0" smtClean="0"/>
              <a:t>						(1|Item),</a:t>
            </a:r>
          </a:p>
          <a:p>
            <a:r>
              <a:rPr lang="en-US" dirty="0"/>
              <a:t>	</a:t>
            </a:r>
            <a:r>
              <a:rPr lang="en-US" dirty="0" smtClean="0"/>
              <a:t>							 family = </a:t>
            </a:r>
            <a:r>
              <a:rPr lang="en-US" dirty="0" err="1" smtClean="0"/>
              <a:t>inverse.gaussian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25190" y="4458790"/>
            <a:ext cx="301076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1a. </a:t>
            </a:r>
            <a:r>
              <a:rPr lang="en-US" sz="2400" dirty="0" err="1" smtClean="0"/>
              <a:t>Sklar</a:t>
            </a:r>
            <a:r>
              <a:rPr lang="en-US" sz="2400" dirty="0" smtClean="0"/>
              <a:t> Replication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39098" y="4458789"/>
            <a:ext cx="301076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1b. Reversible </a:t>
            </a:r>
            <a:r>
              <a:rPr lang="en-US" sz="2400" dirty="0" err="1" smtClean="0"/>
              <a:t>Sklar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325190" y="5320940"/>
            <a:ext cx="300595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 effect violation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B=0.006, </a:t>
            </a:r>
            <a:r>
              <a:rPr lang="en-US" i="1" dirty="0" smtClean="0"/>
              <a:t>t</a:t>
            </a:r>
            <a:r>
              <a:rPr lang="en-US" dirty="0" smtClean="0"/>
              <a:t>=0.6, </a:t>
            </a:r>
            <a:r>
              <a:rPr lang="en-US" i="1" dirty="0" smtClean="0"/>
              <a:t>p</a:t>
            </a:r>
            <a:r>
              <a:rPr lang="en-US" dirty="0" smtClean="0"/>
              <a:t>=.52</a:t>
            </a:r>
          </a:p>
          <a:p>
            <a:endParaRPr lang="en-US" sz="1000" b="1" dirty="0"/>
          </a:p>
          <a:p>
            <a:r>
              <a:rPr lang="en-US" b="1" dirty="0" smtClean="0"/>
              <a:t>Longer </a:t>
            </a:r>
            <a:r>
              <a:rPr lang="en-US" b="1" dirty="0" err="1" smtClean="0"/>
              <a:t>stims</a:t>
            </a:r>
            <a:r>
              <a:rPr lang="en-US" b="1" dirty="0" smtClean="0"/>
              <a:t> break faster</a:t>
            </a:r>
          </a:p>
          <a:p>
            <a:r>
              <a:rPr lang="en-US" dirty="0" smtClean="0"/>
              <a:t>B=-0.024, </a:t>
            </a:r>
            <a:r>
              <a:rPr lang="en-US" i="1" dirty="0" smtClean="0"/>
              <a:t>t</a:t>
            </a:r>
            <a:r>
              <a:rPr lang="en-US" dirty="0" smtClean="0"/>
              <a:t>=3.4, </a:t>
            </a:r>
            <a:r>
              <a:rPr lang="en-US" i="1" dirty="0" smtClean="0"/>
              <a:t>p</a:t>
            </a:r>
            <a:r>
              <a:rPr lang="en-US" dirty="0" smtClean="0"/>
              <a:t>&lt;.001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39098" y="5290347"/>
            <a:ext cx="300595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 effect violation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B=-0.002, </a:t>
            </a:r>
            <a:r>
              <a:rPr lang="en-US" i="1" dirty="0" smtClean="0"/>
              <a:t>t</a:t>
            </a:r>
            <a:r>
              <a:rPr lang="en-US" dirty="0" smtClean="0"/>
              <a:t>=0.4, </a:t>
            </a:r>
            <a:r>
              <a:rPr lang="en-US" i="1" dirty="0" smtClean="0"/>
              <a:t>p</a:t>
            </a:r>
            <a:r>
              <a:rPr lang="en-US" dirty="0" smtClean="0"/>
              <a:t>=.71</a:t>
            </a:r>
          </a:p>
          <a:p>
            <a:endParaRPr lang="en-US" sz="1000" b="1" dirty="0"/>
          </a:p>
          <a:p>
            <a:r>
              <a:rPr lang="en-US" b="1" dirty="0" smtClean="0"/>
              <a:t>Longer </a:t>
            </a:r>
            <a:r>
              <a:rPr lang="en-US" b="1" dirty="0" err="1" smtClean="0"/>
              <a:t>stims</a:t>
            </a:r>
            <a:r>
              <a:rPr lang="en-US" b="1" dirty="0" smtClean="0"/>
              <a:t> break faster</a:t>
            </a:r>
          </a:p>
          <a:p>
            <a:r>
              <a:rPr lang="en-US" dirty="0" smtClean="0"/>
              <a:t>B=-0.011, </a:t>
            </a:r>
            <a:r>
              <a:rPr lang="en-US" i="1" dirty="0" smtClean="0"/>
              <a:t>t</a:t>
            </a:r>
            <a:r>
              <a:rPr lang="en-US" dirty="0" smtClean="0"/>
              <a:t>=2.9, </a:t>
            </a:r>
            <a:r>
              <a:rPr lang="en-US" i="1" dirty="0" smtClean="0"/>
              <a:t>p</a:t>
            </a:r>
            <a:r>
              <a:rPr lang="en-US" dirty="0" smtClean="0"/>
              <a:t>&lt;.01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51312" y="4872445"/>
            <a:ext cx="246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John ironed the coffee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903680" y="487244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the steak ate Mark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914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777" y="1273629"/>
            <a:ext cx="8534400" cy="2514600"/>
          </a:xfrm>
        </p:spPr>
        <p:txBody>
          <a:bodyPr/>
          <a:lstStyle/>
          <a:p>
            <a:r>
              <a:rPr lang="en-US" dirty="0" err="1" smtClean="0"/>
              <a:t>Expt</a:t>
            </a:r>
            <a:r>
              <a:rPr lang="en-US" dirty="0" smtClean="0"/>
              <a:t> 2a.</a:t>
            </a:r>
          </a:p>
          <a:p>
            <a:r>
              <a:rPr lang="en-US" sz="2600" b="1" dirty="0" smtClean="0"/>
              <a:t>Replication </a:t>
            </a:r>
            <a:r>
              <a:rPr lang="en-US" sz="2600" dirty="0" smtClean="0"/>
              <a:t>of </a:t>
            </a:r>
            <a:r>
              <a:rPr lang="en-US" sz="2600" dirty="0" err="1" smtClean="0"/>
              <a:t>Sklar</a:t>
            </a:r>
            <a:r>
              <a:rPr lang="en-US" sz="2600" dirty="0" smtClean="0"/>
              <a:t> et al.’s </a:t>
            </a:r>
            <a:r>
              <a:rPr lang="en-US" sz="2600" dirty="0" err="1" smtClean="0"/>
              <a:t>Expt</a:t>
            </a:r>
            <a:r>
              <a:rPr lang="en-US" sz="2600" dirty="0" smtClean="0"/>
              <a:t> 4.</a:t>
            </a:r>
          </a:p>
          <a:p>
            <a:r>
              <a:rPr lang="en-US" sz="2600" i="1" dirty="0" smtClean="0"/>
              <a:t>stomach pump </a:t>
            </a:r>
            <a:r>
              <a:rPr lang="en-US" sz="2600" dirty="0" smtClean="0"/>
              <a:t>vs. </a:t>
            </a:r>
            <a:r>
              <a:rPr lang="en-US" sz="2600" i="1" dirty="0" smtClean="0"/>
              <a:t>hand rail</a:t>
            </a:r>
          </a:p>
          <a:p>
            <a:endParaRPr lang="en-US" sz="1000" dirty="0" smtClean="0"/>
          </a:p>
          <a:p>
            <a:pPr marL="347472" indent="-347472">
              <a:spcBef>
                <a:spcPts val="768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Expt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2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b.</a:t>
            </a:r>
            <a:endParaRPr lang="en-US" dirty="0"/>
          </a:p>
          <a:p>
            <a:pPr marL="347472" indent="-347472">
              <a:spcBef>
                <a:spcPts val="624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Reversible Sentence </a:t>
            </a:r>
            <a:r>
              <a:rPr lang="en-US" sz="26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Extension </a:t>
            </a: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</a:t>
            </a:r>
            <a:r>
              <a:rPr lang="en-US" sz="2600" dirty="0" err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Sklar</a:t>
            </a: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et al.’s </a:t>
            </a:r>
            <a:r>
              <a:rPr lang="en-US" sz="2600" dirty="0" err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Expt</a:t>
            </a: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4.</a:t>
            </a:r>
            <a:endParaRPr lang="en-US" sz="2600" dirty="0"/>
          </a:p>
          <a:p>
            <a:pPr marL="347472" indent="-347472">
              <a:spcBef>
                <a:spcPts val="624"/>
              </a:spcBef>
              <a:spcAft>
                <a:spcPts val="0"/>
              </a:spcAft>
            </a:pPr>
            <a:r>
              <a:rPr lang="en-US" sz="2600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kitten chewed the lawnmower </a:t>
            </a:r>
            <a:r>
              <a:rPr lang="en-US" sz="26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vs</a:t>
            </a: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</a:t>
            </a:r>
            <a:r>
              <a:rPr lang="en-US" sz="2600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lawnmower chewed the kitten</a:t>
            </a:r>
            <a:endParaRPr lang="en-US" sz="2600" dirty="0"/>
          </a:p>
          <a:p>
            <a:endParaRPr lang="en-US" sz="1000" dirty="0" smtClean="0"/>
          </a:p>
          <a:p>
            <a:pPr marL="347472" indent="-347472">
              <a:spcBef>
                <a:spcPts val="768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Sanity check.</a:t>
            </a:r>
            <a:endParaRPr lang="en-US" dirty="0"/>
          </a:p>
          <a:p>
            <a:pPr marL="347472" indent="-347472">
              <a:spcBef>
                <a:spcPts val="624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Longer sentences break suppression faster.</a:t>
            </a:r>
            <a:endParaRPr lang="en-US" sz="2600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34407" y="135374"/>
            <a:ext cx="2630770" cy="2276510"/>
            <a:chOff x="8472658" y="2164861"/>
            <a:chExt cx="2630770" cy="2276510"/>
          </a:xfrm>
        </p:grpSpPr>
        <p:cxnSp>
          <p:nvCxnSpPr>
            <p:cNvPr id="5" name="Straight Connector 4"/>
            <p:cNvCxnSpPr/>
            <p:nvPr/>
          </p:nvCxnSpPr>
          <p:spPr bwMode="auto">
            <a:xfrm>
              <a:off x="8948056" y="2177925"/>
              <a:ext cx="0" cy="1894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8948056" y="4072039"/>
              <a:ext cx="21553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9012638" y="407203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r>
                <a:rPr lang="en-US" dirty="0" err="1" smtClean="0"/>
                <a:t>ve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50401" y="407203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r>
                <a:rPr lang="en-US" dirty="0" err="1" smtClean="0"/>
                <a:t>ve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7641661" y="2995858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reaction time (</a:t>
              </a:r>
              <a:r>
                <a:rPr lang="en-US" dirty="0" err="1" smtClean="0"/>
                <a:t>ms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10" name="Freeform 9"/>
          <p:cNvSpPr/>
          <p:nvPr/>
        </p:nvSpPr>
        <p:spPr bwMode="auto">
          <a:xfrm>
            <a:off x="6895795" y="591401"/>
            <a:ext cx="1672045" cy="1031966"/>
          </a:xfrm>
          <a:custGeom>
            <a:avLst/>
            <a:gdLst>
              <a:gd name="connsiteX0" fmla="*/ 0 w 1672045"/>
              <a:gd name="connsiteY0" fmla="*/ 1031966 h 1031966"/>
              <a:gd name="connsiteX1" fmla="*/ 104503 w 1672045"/>
              <a:gd name="connsiteY1" fmla="*/ 979714 h 1031966"/>
              <a:gd name="connsiteX2" fmla="*/ 209005 w 1672045"/>
              <a:gd name="connsiteY2" fmla="*/ 914400 h 1031966"/>
              <a:gd name="connsiteX3" fmla="*/ 248194 w 1672045"/>
              <a:gd name="connsiteY3" fmla="*/ 888274 h 1031966"/>
              <a:gd name="connsiteX4" fmla="*/ 313508 w 1672045"/>
              <a:gd name="connsiteY4" fmla="*/ 862149 h 1031966"/>
              <a:gd name="connsiteX5" fmla="*/ 378823 w 1672045"/>
              <a:gd name="connsiteY5" fmla="*/ 809897 h 1031966"/>
              <a:gd name="connsiteX6" fmla="*/ 535577 w 1672045"/>
              <a:gd name="connsiteY6" fmla="*/ 731520 h 1031966"/>
              <a:gd name="connsiteX7" fmla="*/ 705394 w 1672045"/>
              <a:gd name="connsiteY7" fmla="*/ 640080 h 1031966"/>
              <a:gd name="connsiteX8" fmla="*/ 757645 w 1672045"/>
              <a:gd name="connsiteY8" fmla="*/ 613954 h 1031966"/>
              <a:gd name="connsiteX9" fmla="*/ 796834 w 1672045"/>
              <a:gd name="connsiteY9" fmla="*/ 587829 h 1031966"/>
              <a:gd name="connsiteX10" fmla="*/ 901337 w 1672045"/>
              <a:gd name="connsiteY10" fmla="*/ 535577 h 1031966"/>
              <a:gd name="connsiteX11" fmla="*/ 953588 w 1672045"/>
              <a:gd name="connsiteY11" fmla="*/ 496389 h 1031966"/>
              <a:gd name="connsiteX12" fmla="*/ 1058091 w 1672045"/>
              <a:gd name="connsiteY12" fmla="*/ 457200 h 1031966"/>
              <a:gd name="connsiteX13" fmla="*/ 1162594 w 1672045"/>
              <a:gd name="connsiteY13" fmla="*/ 391886 h 1031966"/>
              <a:gd name="connsiteX14" fmla="*/ 1227908 w 1672045"/>
              <a:gd name="connsiteY14" fmla="*/ 352697 h 1031966"/>
              <a:gd name="connsiteX15" fmla="*/ 1280160 w 1672045"/>
              <a:gd name="connsiteY15" fmla="*/ 313509 h 1031966"/>
              <a:gd name="connsiteX16" fmla="*/ 1397725 w 1672045"/>
              <a:gd name="connsiteY16" fmla="*/ 209006 h 1031966"/>
              <a:gd name="connsiteX17" fmla="*/ 1463040 w 1672045"/>
              <a:gd name="connsiteY17" fmla="*/ 130629 h 1031966"/>
              <a:gd name="connsiteX18" fmla="*/ 1541417 w 1672045"/>
              <a:gd name="connsiteY18" fmla="*/ 78377 h 1031966"/>
              <a:gd name="connsiteX19" fmla="*/ 1580605 w 1672045"/>
              <a:gd name="connsiteY19" fmla="*/ 39189 h 1031966"/>
              <a:gd name="connsiteX20" fmla="*/ 1632857 w 1672045"/>
              <a:gd name="connsiteY20" fmla="*/ 13063 h 1031966"/>
              <a:gd name="connsiteX21" fmla="*/ 1672045 w 1672045"/>
              <a:gd name="connsiteY21" fmla="*/ 0 h 103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72045" h="1031966">
                <a:moveTo>
                  <a:pt x="0" y="1031966"/>
                </a:moveTo>
                <a:cubicBezTo>
                  <a:pt x="43361" y="1014621"/>
                  <a:pt x="70262" y="1009063"/>
                  <a:pt x="104503" y="979714"/>
                </a:cubicBezTo>
                <a:cubicBezTo>
                  <a:pt x="184730" y="910948"/>
                  <a:pt x="121720" y="936222"/>
                  <a:pt x="209005" y="914400"/>
                </a:cubicBezTo>
                <a:cubicBezTo>
                  <a:pt x="222068" y="905691"/>
                  <a:pt x="234152" y="895295"/>
                  <a:pt x="248194" y="888274"/>
                </a:cubicBezTo>
                <a:cubicBezTo>
                  <a:pt x="269167" y="877788"/>
                  <a:pt x="293401" y="874213"/>
                  <a:pt x="313508" y="862149"/>
                </a:cubicBezTo>
                <a:cubicBezTo>
                  <a:pt x="337416" y="847804"/>
                  <a:pt x="354791" y="824033"/>
                  <a:pt x="378823" y="809897"/>
                </a:cubicBezTo>
                <a:cubicBezTo>
                  <a:pt x="429176" y="780277"/>
                  <a:pt x="485484" y="761577"/>
                  <a:pt x="535577" y="731520"/>
                </a:cubicBezTo>
                <a:cubicBezTo>
                  <a:pt x="634291" y="672291"/>
                  <a:pt x="578176" y="703689"/>
                  <a:pt x="705394" y="640080"/>
                </a:cubicBezTo>
                <a:cubicBezTo>
                  <a:pt x="722811" y="631371"/>
                  <a:pt x="741442" y="624755"/>
                  <a:pt x="757645" y="613954"/>
                </a:cubicBezTo>
                <a:cubicBezTo>
                  <a:pt x="770708" y="605246"/>
                  <a:pt x="783051" y="595347"/>
                  <a:pt x="796834" y="587829"/>
                </a:cubicBezTo>
                <a:cubicBezTo>
                  <a:pt x="831025" y="569180"/>
                  <a:pt x="870180" y="558945"/>
                  <a:pt x="901337" y="535577"/>
                </a:cubicBezTo>
                <a:cubicBezTo>
                  <a:pt x="918754" y="522514"/>
                  <a:pt x="935126" y="507928"/>
                  <a:pt x="953588" y="496389"/>
                </a:cubicBezTo>
                <a:cubicBezTo>
                  <a:pt x="1026327" y="450927"/>
                  <a:pt x="982865" y="485410"/>
                  <a:pt x="1058091" y="457200"/>
                </a:cubicBezTo>
                <a:cubicBezTo>
                  <a:pt x="1116410" y="435330"/>
                  <a:pt x="1109752" y="427114"/>
                  <a:pt x="1162594" y="391886"/>
                </a:cubicBezTo>
                <a:cubicBezTo>
                  <a:pt x="1183719" y="377802"/>
                  <a:pt x="1206783" y="366781"/>
                  <a:pt x="1227908" y="352697"/>
                </a:cubicBezTo>
                <a:cubicBezTo>
                  <a:pt x="1246023" y="340620"/>
                  <a:pt x="1262444" y="326163"/>
                  <a:pt x="1280160" y="313509"/>
                </a:cubicBezTo>
                <a:cubicBezTo>
                  <a:pt x="1330131" y="277815"/>
                  <a:pt x="1355217" y="272767"/>
                  <a:pt x="1397725" y="209006"/>
                </a:cubicBezTo>
                <a:cubicBezTo>
                  <a:pt x="1420949" y="174170"/>
                  <a:pt x="1428222" y="157710"/>
                  <a:pt x="1463040" y="130629"/>
                </a:cubicBezTo>
                <a:cubicBezTo>
                  <a:pt x="1487825" y="111352"/>
                  <a:pt x="1519214" y="100580"/>
                  <a:pt x="1541417" y="78377"/>
                </a:cubicBezTo>
                <a:cubicBezTo>
                  <a:pt x="1554480" y="65314"/>
                  <a:pt x="1565573" y="49926"/>
                  <a:pt x="1580605" y="39189"/>
                </a:cubicBezTo>
                <a:cubicBezTo>
                  <a:pt x="1596451" y="27870"/>
                  <a:pt x="1614958" y="20734"/>
                  <a:pt x="1632857" y="13063"/>
                </a:cubicBezTo>
                <a:cubicBezTo>
                  <a:pt x="1645513" y="7639"/>
                  <a:pt x="1672045" y="0"/>
                  <a:pt x="1672045" y="0"/>
                </a:cubicBezTo>
              </a:path>
            </a:pathLst>
          </a:cu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863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 = 73 (original n = 28)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stimuli presented on 19” CRT, via mirror stereoscope.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sentence stimulus ramped up from 0% to 50% contrast over 700ms.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mondrians</a:t>
            </a:r>
            <a:r>
              <a:rPr lang="en-US" sz="2800" dirty="0" smtClean="0"/>
              <a:t> alternated at 60Hz.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trials timed out after 8s.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perceptual rating scale followed each trial 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6048104" y="4258491"/>
            <a:ext cx="548640" cy="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5050972" y="4815839"/>
            <a:ext cx="548640" cy="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76858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934018" y="824133"/>
            <a:ext cx="2630770" cy="2276510"/>
            <a:chOff x="8472658" y="2164861"/>
            <a:chExt cx="2630770" cy="2276510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8948056" y="2177925"/>
              <a:ext cx="0" cy="1894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8948056" y="4072039"/>
              <a:ext cx="21553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9012638" y="407203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r>
                <a:rPr lang="en-US" dirty="0" err="1" smtClean="0"/>
                <a:t>ve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50401" y="407203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r>
                <a:rPr lang="en-US" dirty="0" err="1" smtClean="0"/>
                <a:t>ve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7641661" y="2995858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reaction time (</a:t>
              </a:r>
              <a:r>
                <a:rPr lang="en-US" dirty="0" err="1" smtClean="0"/>
                <a:t>ms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2" name="Freeform 1"/>
          <p:cNvSpPr/>
          <p:nvPr/>
        </p:nvSpPr>
        <p:spPr bwMode="auto">
          <a:xfrm>
            <a:off x="5695406" y="1280160"/>
            <a:ext cx="1672045" cy="1031966"/>
          </a:xfrm>
          <a:custGeom>
            <a:avLst/>
            <a:gdLst>
              <a:gd name="connsiteX0" fmla="*/ 0 w 1672045"/>
              <a:gd name="connsiteY0" fmla="*/ 1031966 h 1031966"/>
              <a:gd name="connsiteX1" fmla="*/ 104503 w 1672045"/>
              <a:gd name="connsiteY1" fmla="*/ 979714 h 1031966"/>
              <a:gd name="connsiteX2" fmla="*/ 209005 w 1672045"/>
              <a:gd name="connsiteY2" fmla="*/ 914400 h 1031966"/>
              <a:gd name="connsiteX3" fmla="*/ 248194 w 1672045"/>
              <a:gd name="connsiteY3" fmla="*/ 888274 h 1031966"/>
              <a:gd name="connsiteX4" fmla="*/ 313508 w 1672045"/>
              <a:gd name="connsiteY4" fmla="*/ 862149 h 1031966"/>
              <a:gd name="connsiteX5" fmla="*/ 378823 w 1672045"/>
              <a:gd name="connsiteY5" fmla="*/ 809897 h 1031966"/>
              <a:gd name="connsiteX6" fmla="*/ 535577 w 1672045"/>
              <a:gd name="connsiteY6" fmla="*/ 731520 h 1031966"/>
              <a:gd name="connsiteX7" fmla="*/ 705394 w 1672045"/>
              <a:gd name="connsiteY7" fmla="*/ 640080 h 1031966"/>
              <a:gd name="connsiteX8" fmla="*/ 757645 w 1672045"/>
              <a:gd name="connsiteY8" fmla="*/ 613954 h 1031966"/>
              <a:gd name="connsiteX9" fmla="*/ 796834 w 1672045"/>
              <a:gd name="connsiteY9" fmla="*/ 587829 h 1031966"/>
              <a:gd name="connsiteX10" fmla="*/ 901337 w 1672045"/>
              <a:gd name="connsiteY10" fmla="*/ 535577 h 1031966"/>
              <a:gd name="connsiteX11" fmla="*/ 953588 w 1672045"/>
              <a:gd name="connsiteY11" fmla="*/ 496389 h 1031966"/>
              <a:gd name="connsiteX12" fmla="*/ 1058091 w 1672045"/>
              <a:gd name="connsiteY12" fmla="*/ 457200 h 1031966"/>
              <a:gd name="connsiteX13" fmla="*/ 1162594 w 1672045"/>
              <a:gd name="connsiteY13" fmla="*/ 391886 h 1031966"/>
              <a:gd name="connsiteX14" fmla="*/ 1227908 w 1672045"/>
              <a:gd name="connsiteY14" fmla="*/ 352697 h 1031966"/>
              <a:gd name="connsiteX15" fmla="*/ 1280160 w 1672045"/>
              <a:gd name="connsiteY15" fmla="*/ 313509 h 1031966"/>
              <a:gd name="connsiteX16" fmla="*/ 1397725 w 1672045"/>
              <a:gd name="connsiteY16" fmla="*/ 209006 h 1031966"/>
              <a:gd name="connsiteX17" fmla="*/ 1463040 w 1672045"/>
              <a:gd name="connsiteY17" fmla="*/ 130629 h 1031966"/>
              <a:gd name="connsiteX18" fmla="*/ 1541417 w 1672045"/>
              <a:gd name="connsiteY18" fmla="*/ 78377 h 1031966"/>
              <a:gd name="connsiteX19" fmla="*/ 1580605 w 1672045"/>
              <a:gd name="connsiteY19" fmla="*/ 39189 h 1031966"/>
              <a:gd name="connsiteX20" fmla="*/ 1632857 w 1672045"/>
              <a:gd name="connsiteY20" fmla="*/ 13063 h 1031966"/>
              <a:gd name="connsiteX21" fmla="*/ 1672045 w 1672045"/>
              <a:gd name="connsiteY21" fmla="*/ 0 h 103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72045" h="1031966">
                <a:moveTo>
                  <a:pt x="0" y="1031966"/>
                </a:moveTo>
                <a:cubicBezTo>
                  <a:pt x="43361" y="1014621"/>
                  <a:pt x="70262" y="1009063"/>
                  <a:pt x="104503" y="979714"/>
                </a:cubicBezTo>
                <a:cubicBezTo>
                  <a:pt x="184730" y="910948"/>
                  <a:pt x="121720" y="936222"/>
                  <a:pt x="209005" y="914400"/>
                </a:cubicBezTo>
                <a:cubicBezTo>
                  <a:pt x="222068" y="905691"/>
                  <a:pt x="234152" y="895295"/>
                  <a:pt x="248194" y="888274"/>
                </a:cubicBezTo>
                <a:cubicBezTo>
                  <a:pt x="269167" y="877788"/>
                  <a:pt x="293401" y="874213"/>
                  <a:pt x="313508" y="862149"/>
                </a:cubicBezTo>
                <a:cubicBezTo>
                  <a:pt x="337416" y="847804"/>
                  <a:pt x="354791" y="824033"/>
                  <a:pt x="378823" y="809897"/>
                </a:cubicBezTo>
                <a:cubicBezTo>
                  <a:pt x="429176" y="780277"/>
                  <a:pt x="485484" y="761577"/>
                  <a:pt x="535577" y="731520"/>
                </a:cubicBezTo>
                <a:cubicBezTo>
                  <a:pt x="634291" y="672291"/>
                  <a:pt x="578176" y="703689"/>
                  <a:pt x="705394" y="640080"/>
                </a:cubicBezTo>
                <a:cubicBezTo>
                  <a:pt x="722811" y="631371"/>
                  <a:pt x="741442" y="624755"/>
                  <a:pt x="757645" y="613954"/>
                </a:cubicBezTo>
                <a:cubicBezTo>
                  <a:pt x="770708" y="605246"/>
                  <a:pt x="783051" y="595347"/>
                  <a:pt x="796834" y="587829"/>
                </a:cubicBezTo>
                <a:cubicBezTo>
                  <a:pt x="831025" y="569180"/>
                  <a:pt x="870180" y="558945"/>
                  <a:pt x="901337" y="535577"/>
                </a:cubicBezTo>
                <a:cubicBezTo>
                  <a:pt x="918754" y="522514"/>
                  <a:pt x="935126" y="507928"/>
                  <a:pt x="953588" y="496389"/>
                </a:cubicBezTo>
                <a:cubicBezTo>
                  <a:pt x="1026327" y="450927"/>
                  <a:pt x="982865" y="485410"/>
                  <a:pt x="1058091" y="457200"/>
                </a:cubicBezTo>
                <a:cubicBezTo>
                  <a:pt x="1116410" y="435330"/>
                  <a:pt x="1109752" y="427114"/>
                  <a:pt x="1162594" y="391886"/>
                </a:cubicBezTo>
                <a:cubicBezTo>
                  <a:pt x="1183719" y="377802"/>
                  <a:pt x="1206783" y="366781"/>
                  <a:pt x="1227908" y="352697"/>
                </a:cubicBezTo>
                <a:cubicBezTo>
                  <a:pt x="1246023" y="340620"/>
                  <a:pt x="1262444" y="326163"/>
                  <a:pt x="1280160" y="313509"/>
                </a:cubicBezTo>
                <a:cubicBezTo>
                  <a:pt x="1330131" y="277815"/>
                  <a:pt x="1355217" y="272767"/>
                  <a:pt x="1397725" y="209006"/>
                </a:cubicBezTo>
                <a:cubicBezTo>
                  <a:pt x="1420949" y="174170"/>
                  <a:pt x="1428222" y="157710"/>
                  <a:pt x="1463040" y="130629"/>
                </a:cubicBezTo>
                <a:cubicBezTo>
                  <a:pt x="1487825" y="111352"/>
                  <a:pt x="1519214" y="100580"/>
                  <a:pt x="1541417" y="78377"/>
                </a:cubicBezTo>
                <a:cubicBezTo>
                  <a:pt x="1554480" y="65314"/>
                  <a:pt x="1565573" y="49926"/>
                  <a:pt x="1580605" y="39189"/>
                </a:cubicBezTo>
                <a:cubicBezTo>
                  <a:pt x="1596451" y="27870"/>
                  <a:pt x="1614958" y="20734"/>
                  <a:pt x="1632857" y="13063"/>
                </a:cubicBezTo>
                <a:cubicBezTo>
                  <a:pt x="1645513" y="7639"/>
                  <a:pt x="1672045" y="0"/>
                  <a:pt x="1672045" y="0"/>
                </a:cubicBezTo>
              </a:path>
            </a:pathLst>
          </a:cu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818" y="248191"/>
            <a:ext cx="301076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a. </a:t>
            </a:r>
            <a:r>
              <a:rPr lang="en-US" sz="2400" dirty="0" err="1" smtClean="0"/>
              <a:t>Sklar</a:t>
            </a:r>
            <a:r>
              <a:rPr lang="en-US" sz="2400" dirty="0" smtClean="0"/>
              <a:t> Replication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192417" y="3742633"/>
            <a:ext cx="294183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b. Reversible </a:t>
            </a:r>
            <a:r>
              <a:rPr lang="en-US" sz="2400" dirty="0" err="1" smtClean="0"/>
              <a:t>Sklar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169817" y="744578"/>
            <a:ext cx="4260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English translations of </a:t>
            </a:r>
            <a:r>
              <a:rPr lang="en-US" dirty="0" err="1" smtClean="0"/>
              <a:t>Sklar</a:t>
            </a:r>
            <a:r>
              <a:rPr lang="en-US" dirty="0" smtClean="0"/>
              <a:t> et al.’s original Hebrew stimuli, plus novel sentences.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50 sentences of varying affective ratings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3228" y="4173706"/>
            <a:ext cx="3679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Short English sentences whose meaning was neutral/negative depending on order.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28 Neutral Sentences: </a:t>
            </a:r>
          </a:p>
          <a:p>
            <a:r>
              <a:rPr lang="en-US" i="1" dirty="0" smtClean="0"/>
              <a:t>the kitten chewed the lawnmower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28 Negative Sentences:</a:t>
            </a:r>
          </a:p>
          <a:p>
            <a:r>
              <a:rPr lang="en-US" i="1" dirty="0"/>
              <a:t>the </a:t>
            </a:r>
            <a:r>
              <a:rPr lang="en-US" i="1" dirty="0" smtClean="0"/>
              <a:t>lawnmower chewed </a:t>
            </a:r>
            <a:r>
              <a:rPr lang="en-US" i="1" dirty="0"/>
              <a:t>the </a:t>
            </a:r>
            <a:r>
              <a:rPr lang="en-US" i="1" dirty="0" smtClean="0"/>
              <a:t>kitten</a:t>
            </a:r>
            <a:endParaRPr lang="en-US" i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4997547" y="4329322"/>
            <a:ext cx="2567241" cy="2276510"/>
            <a:chOff x="763788" y="1181174"/>
            <a:chExt cx="2567241" cy="2276510"/>
          </a:xfrm>
        </p:grpSpPr>
        <p:sp>
          <p:nvSpPr>
            <p:cNvPr id="32" name="TextBox 31"/>
            <p:cNvSpPr txBox="1"/>
            <p:nvPr/>
          </p:nvSpPr>
          <p:spPr>
            <a:xfrm>
              <a:off x="1303768" y="3088352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Negative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41531" y="308835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Neutral</a:t>
              </a: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1812437" y="1712779"/>
              <a:ext cx="136896" cy="1388635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 flipH="1">
              <a:off x="2825540" y="1442433"/>
              <a:ext cx="52252" cy="1658982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-67209" y="201217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reaction time (</a:t>
              </a:r>
              <a:r>
                <a:rPr lang="en-US" dirty="0" err="1" smtClean="0"/>
                <a:t>ms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1306286" y="1306283"/>
              <a:ext cx="2024743" cy="1815737"/>
            </a:xfrm>
            <a:custGeom>
              <a:avLst/>
              <a:gdLst>
                <a:gd name="connsiteX0" fmla="*/ 0 w 2024743"/>
                <a:gd name="connsiteY0" fmla="*/ 0 h 1815737"/>
                <a:gd name="connsiteX1" fmla="*/ 26125 w 2024743"/>
                <a:gd name="connsiteY1" fmla="*/ 901337 h 1815737"/>
                <a:gd name="connsiteX2" fmla="*/ 39188 w 2024743"/>
                <a:gd name="connsiteY2" fmla="*/ 940526 h 1815737"/>
                <a:gd name="connsiteX3" fmla="*/ 52251 w 2024743"/>
                <a:gd name="connsiteY3" fmla="*/ 1005840 h 1815737"/>
                <a:gd name="connsiteX4" fmla="*/ 65314 w 2024743"/>
                <a:gd name="connsiteY4" fmla="*/ 1058092 h 1815737"/>
                <a:gd name="connsiteX5" fmla="*/ 52251 w 2024743"/>
                <a:gd name="connsiteY5" fmla="*/ 1436915 h 1815737"/>
                <a:gd name="connsiteX6" fmla="*/ 39188 w 2024743"/>
                <a:gd name="connsiteY6" fmla="*/ 1502229 h 1815737"/>
                <a:gd name="connsiteX7" fmla="*/ 26125 w 2024743"/>
                <a:gd name="connsiteY7" fmla="*/ 1593669 h 1815737"/>
                <a:gd name="connsiteX8" fmla="*/ 0 w 2024743"/>
                <a:gd name="connsiteY8" fmla="*/ 1711235 h 1815737"/>
                <a:gd name="connsiteX9" fmla="*/ 13063 w 2024743"/>
                <a:gd name="connsiteY9" fmla="*/ 1776549 h 1815737"/>
                <a:gd name="connsiteX10" fmla="*/ 130628 w 2024743"/>
                <a:gd name="connsiteY10" fmla="*/ 1789612 h 1815737"/>
                <a:gd name="connsiteX11" fmla="*/ 182880 w 2024743"/>
                <a:gd name="connsiteY11" fmla="*/ 1802675 h 1815737"/>
                <a:gd name="connsiteX12" fmla="*/ 927463 w 2024743"/>
                <a:gd name="connsiteY12" fmla="*/ 1815737 h 1815737"/>
                <a:gd name="connsiteX13" fmla="*/ 1306285 w 2024743"/>
                <a:gd name="connsiteY13" fmla="*/ 1802675 h 1815737"/>
                <a:gd name="connsiteX14" fmla="*/ 1371600 w 2024743"/>
                <a:gd name="connsiteY14" fmla="*/ 1789612 h 1815737"/>
                <a:gd name="connsiteX15" fmla="*/ 1476103 w 2024743"/>
                <a:gd name="connsiteY15" fmla="*/ 1776549 h 1815737"/>
                <a:gd name="connsiteX16" fmla="*/ 2024743 w 2024743"/>
                <a:gd name="connsiteY16" fmla="*/ 1789612 h 181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4743" h="1815737">
                  <a:moveTo>
                    <a:pt x="0" y="0"/>
                  </a:moveTo>
                  <a:cubicBezTo>
                    <a:pt x="2059" y="94712"/>
                    <a:pt x="10957" y="704150"/>
                    <a:pt x="26125" y="901337"/>
                  </a:cubicBezTo>
                  <a:cubicBezTo>
                    <a:pt x="27181" y="915066"/>
                    <a:pt x="35848" y="927168"/>
                    <a:pt x="39188" y="940526"/>
                  </a:cubicBezTo>
                  <a:cubicBezTo>
                    <a:pt x="44573" y="962066"/>
                    <a:pt x="47435" y="984166"/>
                    <a:pt x="52251" y="1005840"/>
                  </a:cubicBezTo>
                  <a:cubicBezTo>
                    <a:pt x="56146" y="1023366"/>
                    <a:pt x="60960" y="1040675"/>
                    <a:pt x="65314" y="1058092"/>
                  </a:cubicBezTo>
                  <a:cubicBezTo>
                    <a:pt x="60960" y="1184366"/>
                    <a:pt x="59671" y="1310784"/>
                    <a:pt x="52251" y="1436915"/>
                  </a:cubicBezTo>
                  <a:cubicBezTo>
                    <a:pt x="50947" y="1459079"/>
                    <a:pt x="42838" y="1480329"/>
                    <a:pt x="39188" y="1502229"/>
                  </a:cubicBezTo>
                  <a:cubicBezTo>
                    <a:pt x="34126" y="1532600"/>
                    <a:pt x="31187" y="1563298"/>
                    <a:pt x="26125" y="1593669"/>
                  </a:cubicBezTo>
                  <a:cubicBezTo>
                    <a:pt x="17832" y="1643430"/>
                    <a:pt x="11745" y="1664256"/>
                    <a:pt x="0" y="1711235"/>
                  </a:cubicBezTo>
                  <a:cubicBezTo>
                    <a:pt x="4354" y="1733006"/>
                    <a:pt x="-5975" y="1765126"/>
                    <a:pt x="13063" y="1776549"/>
                  </a:cubicBezTo>
                  <a:cubicBezTo>
                    <a:pt x="46873" y="1796835"/>
                    <a:pt x="91657" y="1783616"/>
                    <a:pt x="130628" y="1789612"/>
                  </a:cubicBezTo>
                  <a:cubicBezTo>
                    <a:pt x="148373" y="1792342"/>
                    <a:pt x="164936" y="1802087"/>
                    <a:pt x="182880" y="1802675"/>
                  </a:cubicBezTo>
                  <a:cubicBezTo>
                    <a:pt x="430979" y="1810809"/>
                    <a:pt x="679269" y="1811383"/>
                    <a:pt x="927463" y="1815737"/>
                  </a:cubicBezTo>
                  <a:cubicBezTo>
                    <a:pt x="1053737" y="1811383"/>
                    <a:pt x="1180154" y="1810094"/>
                    <a:pt x="1306285" y="1802675"/>
                  </a:cubicBezTo>
                  <a:cubicBezTo>
                    <a:pt x="1328450" y="1801371"/>
                    <a:pt x="1349655" y="1792988"/>
                    <a:pt x="1371600" y="1789612"/>
                  </a:cubicBezTo>
                  <a:cubicBezTo>
                    <a:pt x="1406297" y="1784274"/>
                    <a:pt x="1441269" y="1780903"/>
                    <a:pt x="1476103" y="1776549"/>
                  </a:cubicBezTo>
                  <a:cubicBezTo>
                    <a:pt x="1998613" y="1789947"/>
                    <a:pt x="1815681" y="1789612"/>
                    <a:pt x="2024743" y="1789612"/>
                  </a:cubicBezTo>
                </a:path>
              </a:pathLst>
            </a:cu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99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818" y="248191"/>
            <a:ext cx="301076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a. </a:t>
            </a:r>
            <a:r>
              <a:rPr lang="en-US" sz="2400" dirty="0" err="1" smtClean="0"/>
              <a:t>Sklar</a:t>
            </a:r>
            <a:r>
              <a:rPr lang="en-US" sz="2400" dirty="0" smtClean="0"/>
              <a:t> Replication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92417" y="3742633"/>
            <a:ext cx="294183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b. Reversible </a:t>
            </a:r>
            <a:r>
              <a:rPr lang="en-US" sz="2400" dirty="0" err="1" smtClean="0"/>
              <a:t>Sklar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9818" y="744578"/>
            <a:ext cx="3722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English translations of </a:t>
            </a:r>
            <a:r>
              <a:rPr lang="en-US" sz="1600" dirty="0" err="1" smtClean="0"/>
              <a:t>Sklar</a:t>
            </a:r>
            <a:r>
              <a:rPr lang="en-US" sz="1600" dirty="0" smtClean="0"/>
              <a:t> et al.’s original Hebrew stimuli, plus novel sentences.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50 sentences of varying affective ratings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228" y="4173706"/>
            <a:ext cx="3215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Short English sentences whose meaning was neutral/negative depending on order.</a:t>
            </a:r>
          </a:p>
          <a:p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28 Neutral Sentences: </a:t>
            </a:r>
          </a:p>
          <a:p>
            <a:r>
              <a:rPr lang="en-US" sz="1600" i="1" dirty="0" smtClean="0"/>
              <a:t>the kitten chewed the lawnmower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28 Negative Sentences:</a:t>
            </a:r>
          </a:p>
          <a:p>
            <a:r>
              <a:rPr lang="en-US" sz="1600" i="1" dirty="0"/>
              <a:t>the </a:t>
            </a:r>
            <a:r>
              <a:rPr lang="en-US" sz="1600" i="1" dirty="0" smtClean="0"/>
              <a:t>lawnmower chewed </a:t>
            </a:r>
            <a:r>
              <a:rPr lang="en-US" sz="1600" i="1" dirty="0"/>
              <a:t>the </a:t>
            </a:r>
            <a:r>
              <a:rPr lang="en-US" sz="1600" i="1" dirty="0" smtClean="0"/>
              <a:t>kitten</a:t>
            </a:r>
            <a:endParaRPr lang="en-US" sz="1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0"/>
          <a:stretch/>
        </p:blipFill>
        <p:spPr>
          <a:xfrm>
            <a:off x="3967799" y="79154"/>
            <a:ext cx="2746510" cy="2154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3743" y="2350850"/>
            <a:ext cx="631063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Faster RTs for more neutral sentences (opposite from </a:t>
            </a:r>
            <a:r>
              <a:rPr lang="en-US" dirty="0" err="1" smtClean="0"/>
              <a:t>Sklar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Standard Analysis: </a:t>
            </a:r>
            <a:r>
              <a:rPr lang="en-US" dirty="0"/>
              <a:t>B = -</a:t>
            </a:r>
            <a:r>
              <a:rPr lang="en-US" dirty="0" smtClean="0"/>
              <a:t>0.018, </a:t>
            </a:r>
            <a:r>
              <a:rPr lang="en-US" i="1" dirty="0"/>
              <a:t>t</a:t>
            </a:r>
            <a:r>
              <a:rPr lang="en-US" dirty="0"/>
              <a:t>=1.5, </a:t>
            </a:r>
            <a:r>
              <a:rPr lang="en-US" i="1" dirty="0"/>
              <a:t>p</a:t>
            </a:r>
            <a:r>
              <a:rPr lang="en-US" dirty="0"/>
              <a:t>=.</a:t>
            </a:r>
            <a:r>
              <a:rPr lang="en-US" dirty="0" smtClean="0"/>
              <a:t>14</a:t>
            </a:r>
          </a:p>
          <a:p>
            <a:r>
              <a:rPr lang="en-US" dirty="0" err="1" smtClean="0"/>
              <a:t>Inv</a:t>
            </a:r>
            <a:r>
              <a:rPr lang="en-US" dirty="0" smtClean="0"/>
              <a:t>-Gaussian Analysis: </a:t>
            </a:r>
            <a:r>
              <a:rPr lang="en-US" dirty="0"/>
              <a:t>B = -0.018, </a:t>
            </a:r>
            <a:r>
              <a:rPr lang="en-US" i="1" dirty="0" smtClean="0"/>
              <a:t>t</a:t>
            </a:r>
            <a:r>
              <a:rPr lang="en-US" dirty="0" smtClean="0"/>
              <a:t>=1.6, </a:t>
            </a:r>
            <a:r>
              <a:rPr lang="en-US" i="1" dirty="0"/>
              <a:t>p</a:t>
            </a:r>
            <a:r>
              <a:rPr lang="en-US" dirty="0"/>
              <a:t>=.</a:t>
            </a:r>
            <a:r>
              <a:rPr lang="en-US" dirty="0" smtClean="0"/>
              <a:t>10</a:t>
            </a:r>
          </a:p>
          <a:p>
            <a:r>
              <a:rPr lang="en-US" b="1" dirty="0" smtClean="0"/>
              <a:t>Length: </a:t>
            </a:r>
            <a:r>
              <a:rPr lang="en-US" dirty="0"/>
              <a:t>B = -0.018, </a:t>
            </a:r>
            <a:r>
              <a:rPr lang="en-US" i="1" dirty="0" smtClean="0"/>
              <a:t>t</a:t>
            </a:r>
            <a:r>
              <a:rPr lang="en-US" dirty="0" smtClean="0"/>
              <a:t>=2.2, </a:t>
            </a:r>
            <a:r>
              <a:rPr lang="en-US" i="1" dirty="0"/>
              <a:t>p</a:t>
            </a:r>
            <a:r>
              <a:rPr lang="en-US" dirty="0" smtClean="0"/>
              <a:t>=.02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32" y="3918856"/>
            <a:ext cx="3279484" cy="218632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93151" y="3927429"/>
            <a:ext cx="3250849" cy="238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 difference in RTs.</a:t>
            </a:r>
          </a:p>
          <a:p>
            <a:endParaRPr lang="en-US" sz="500" dirty="0" smtClean="0"/>
          </a:p>
          <a:p>
            <a:r>
              <a:rPr lang="en-US" dirty="0" smtClean="0"/>
              <a:t>Standard Analysis:</a:t>
            </a:r>
          </a:p>
          <a:p>
            <a:r>
              <a:rPr lang="en-US" dirty="0" smtClean="0"/>
              <a:t>   B </a:t>
            </a:r>
            <a:r>
              <a:rPr lang="en-US" dirty="0"/>
              <a:t>= -</a:t>
            </a:r>
            <a:r>
              <a:rPr lang="en-US" dirty="0" smtClean="0"/>
              <a:t>0.002, </a:t>
            </a:r>
            <a:r>
              <a:rPr lang="en-US" i="1" dirty="0" smtClean="0"/>
              <a:t>t</a:t>
            </a:r>
            <a:r>
              <a:rPr lang="en-US" dirty="0" smtClean="0"/>
              <a:t>=0.2, </a:t>
            </a:r>
            <a:r>
              <a:rPr lang="en-US" i="1" dirty="0"/>
              <a:t>p</a:t>
            </a:r>
            <a:r>
              <a:rPr lang="en-US" dirty="0" smtClean="0"/>
              <a:t>=.82</a:t>
            </a:r>
          </a:p>
          <a:p>
            <a:endParaRPr lang="en-US" dirty="0" smtClean="0"/>
          </a:p>
          <a:p>
            <a:r>
              <a:rPr lang="en-US" dirty="0" err="1" smtClean="0"/>
              <a:t>Inv</a:t>
            </a:r>
            <a:r>
              <a:rPr lang="en-US" dirty="0" smtClean="0"/>
              <a:t>-Gaussian Analysis: </a:t>
            </a:r>
          </a:p>
          <a:p>
            <a:r>
              <a:rPr lang="en-US" dirty="0" smtClean="0"/>
              <a:t>   B </a:t>
            </a:r>
            <a:r>
              <a:rPr lang="en-US" dirty="0"/>
              <a:t>= -0.002, </a:t>
            </a:r>
            <a:r>
              <a:rPr lang="en-US" i="1" dirty="0"/>
              <a:t>t</a:t>
            </a:r>
            <a:r>
              <a:rPr lang="en-US" dirty="0"/>
              <a:t>=0.2, </a:t>
            </a:r>
            <a:r>
              <a:rPr lang="en-US" i="1" dirty="0"/>
              <a:t>p</a:t>
            </a:r>
            <a:r>
              <a:rPr lang="en-US" dirty="0"/>
              <a:t>=.82</a:t>
            </a:r>
          </a:p>
          <a:p>
            <a:r>
              <a:rPr lang="en-US" b="1" dirty="0" smtClean="0"/>
              <a:t>Length: </a:t>
            </a:r>
          </a:p>
          <a:p>
            <a:r>
              <a:rPr lang="en-US" dirty="0" smtClean="0"/>
              <a:t>   B </a:t>
            </a:r>
            <a:r>
              <a:rPr lang="en-US" dirty="0"/>
              <a:t>= </a:t>
            </a:r>
            <a:r>
              <a:rPr lang="en-US" dirty="0" smtClean="0"/>
              <a:t>0.018, </a:t>
            </a:r>
            <a:r>
              <a:rPr lang="en-US" i="1" dirty="0" smtClean="0"/>
              <a:t>t</a:t>
            </a:r>
            <a:r>
              <a:rPr lang="en-US" dirty="0" smtClean="0"/>
              <a:t>=2.7, </a:t>
            </a:r>
            <a:r>
              <a:rPr lang="en-US" i="1" dirty="0"/>
              <a:t>p</a:t>
            </a:r>
            <a:r>
              <a:rPr lang="en-US" dirty="0" smtClean="0"/>
              <a:t>=.006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8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  <p:bldP spid="5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143000"/>
            <a:ext cx="9013372" cy="2514600"/>
          </a:xfrm>
        </p:spPr>
        <p:txBody>
          <a:bodyPr/>
          <a:lstStyle/>
          <a:p>
            <a:r>
              <a:rPr lang="en-US" sz="2800" b="1" dirty="0" err="1" smtClean="0"/>
              <a:t>Sklar</a:t>
            </a:r>
            <a:r>
              <a:rPr lang="en-US" sz="2800" b="1" dirty="0" smtClean="0"/>
              <a:t> et al. found</a:t>
            </a:r>
            <a:r>
              <a:rPr lang="is-IS" sz="2800" b="1" dirty="0" smtClean="0"/>
              <a:t>…</a:t>
            </a:r>
            <a:endParaRPr lang="en-US" sz="2800" b="1" dirty="0" smtClean="0"/>
          </a:p>
          <a:p>
            <a:r>
              <a:rPr lang="en-US" sz="2600" i="1" dirty="0" smtClean="0"/>
              <a:t>Combinatorial analyses of suppressed sentences.</a:t>
            </a:r>
          </a:p>
          <a:p>
            <a:r>
              <a:rPr lang="en-US" sz="2600" i="1" dirty="0" smtClean="0"/>
              <a:t>Semantically unusual sentences </a:t>
            </a:r>
            <a:r>
              <a:rPr lang="en-US" sz="2600" b="1" i="1" dirty="0" smtClean="0"/>
              <a:t>break suppression faster</a:t>
            </a:r>
            <a:r>
              <a:rPr lang="en-US" sz="2600" i="1" dirty="0" smtClean="0"/>
              <a:t>.</a:t>
            </a:r>
          </a:p>
          <a:p>
            <a:endParaRPr lang="en-US" sz="1600" i="1" dirty="0"/>
          </a:p>
          <a:p>
            <a:r>
              <a:rPr lang="en-US" sz="2800" b="1" dirty="0" smtClean="0"/>
              <a:t>Our findings so far</a:t>
            </a:r>
            <a:r>
              <a:rPr lang="is-IS" sz="2800" b="1" dirty="0" smtClean="0"/>
              <a:t>…</a:t>
            </a:r>
            <a:endParaRPr lang="en-US" sz="2800" b="1" dirty="0" smtClean="0"/>
          </a:p>
          <a:p>
            <a:r>
              <a:rPr lang="en-US" sz="2600" dirty="0" smtClean="0"/>
              <a:t>2 large datasets.</a:t>
            </a:r>
          </a:p>
          <a:p>
            <a:r>
              <a:rPr lang="en-US" sz="2600" dirty="0" smtClean="0"/>
              <a:t>Replication studies: </a:t>
            </a:r>
            <a:r>
              <a:rPr lang="en-US" sz="2600" i="1" dirty="0" smtClean="0"/>
              <a:t>Marginal effects in opposite direction – but not when analyzed with more appropriate stats.</a:t>
            </a:r>
          </a:p>
          <a:p>
            <a:r>
              <a:rPr lang="en-US" sz="2600" dirty="0" smtClean="0"/>
              <a:t>Extension studies: </a:t>
            </a:r>
            <a:r>
              <a:rPr lang="en-US" sz="2600" b="1" i="1" dirty="0" smtClean="0"/>
              <a:t>No effect </a:t>
            </a:r>
            <a:r>
              <a:rPr lang="en-US" sz="2600" i="1" dirty="0" smtClean="0"/>
              <a:t>of semantics when surface features are controlled.</a:t>
            </a:r>
          </a:p>
          <a:p>
            <a:r>
              <a:rPr lang="en-US" sz="2600" dirty="0" smtClean="0"/>
              <a:t>Sanity check: </a:t>
            </a:r>
            <a:r>
              <a:rPr lang="en-US" sz="2600" i="1" dirty="0" smtClean="0"/>
              <a:t>Longer stimuli </a:t>
            </a:r>
            <a:r>
              <a:rPr lang="en-US" sz="2600" b="1" i="1" dirty="0" smtClean="0"/>
              <a:t>break suppression faster</a:t>
            </a:r>
            <a:r>
              <a:rPr lang="en-US" sz="2600" b="1" dirty="0" smtClean="0"/>
              <a:t>.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02677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our experiments differ?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257"/>
            <a:ext cx="4751824" cy="3556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755" y="4967515"/>
            <a:ext cx="8660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err="1"/>
              <a:t>mondrians</a:t>
            </a:r>
            <a:r>
              <a:rPr lang="en-US" sz="2400" dirty="0"/>
              <a:t> alternated at 60Hz</a:t>
            </a:r>
            <a:r>
              <a:rPr lang="en-US" sz="2400" dirty="0" smtClean="0"/>
              <a:t>. </a:t>
            </a:r>
            <a:r>
              <a:rPr lang="en-US" sz="2400" b="1" dirty="0" smtClean="0"/>
              <a:t>→ 10 Hz </a:t>
            </a:r>
            <a:endParaRPr lang="en-US" sz="2400" b="1" dirty="0"/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trials timed out after 8s</a:t>
            </a:r>
            <a:r>
              <a:rPr lang="en-US" sz="2400" b="1" dirty="0" smtClean="0"/>
              <a:t>. </a:t>
            </a:r>
            <a:r>
              <a:rPr lang="en-US" sz="2400" b="1" dirty="0"/>
              <a:t>→</a:t>
            </a:r>
            <a:r>
              <a:rPr lang="en-US" sz="2400" b="1" dirty="0" smtClean="0"/>
              <a:t> 20s</a:t>
            </a:r>
            <a:endParaRPr lang="en-US" sz="2400" b="1" dirty="0"/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perceptual rating scale followed each </a:t>
            </a:r>
            <a:r>
              <a:rPr lang="en-US" sz="2400" dirty="0" smtClean="0"/>
              <a:t>trial. </a:t>
            </a:r>
            <a:r>
              <a:rPr lang="en-US" sz="2400" b="1" dirty="0"/>
              <a:t>→</a:t>
            </a:r>
            <a:r>
              <a:rPr lang="en-US" sz="2400" b="1" dirty="0" smtClean="0"/>
              <a:t> no PRS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73337" y="2233749"/>
            <a:ext cx="2717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Re-ran all of our experiments using </a:t>
            </a:r>
            <a:r>
              <a:rPr lang="en-US" sz="2400" dirty="0" err="1" smtClean="0"/>
              <a:t>Sklar</a:t>
            </a:r>
            <a:r>
              <a:rPr lang="en-US" sz="2400" dirty="0" smtClean="0"/>
              <a:t> et </a:t>
            </a:r>
            <a:r>
              <a:rPr lang="en-US" sz="2400" dirty="0" err="1" smtClean="0"/>
              <a:t>al’s</a:t>
            </a:r>
            <a:r>
              <a:rPr lang="en-US" sz="2400" dirty="0" smtClean="0"/>
              <a:t> original scripts (on English materials).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981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30787"/>
            <a:ext cx="7772400" cy="2514600"/>
          </a:xfrm>
        </p:spPr>
        <p:txBody>
          <a:bodyPr/>
          <a:lstStyle/>
          <a:p>
            <a:endParaRPr lang="en-US" dirty="0" smtClean="0"/>
          </a:p>
          <a:p>
            <a:r>
              <a:rPr lang="en-US" i="1" dirty="0" smtClean="0"/>
              <a:t>the rabbit that Elmer </a:t>
            </a:r>
            <a:r>
              <a:rPr lang="en-US" i="1" dirty="0" err="1" smtClean="0"/>
              <a:t>Fudd</a:t>
            </a:r>
            <a:r>
              <a:rPr lang="en-US" i="1" dirty="0" smtClean="0"/>
              <a:t> wants</a:t>
            </a:r>
            <a:endParaRPr lang="en-US" i="1" dirty="0"/>
          </a:p>
        </p:txBody>
      </p:sp>
      <p:sp>
        <p:nvSpPr>
          <p:cNvPr id="4" name="Freeform 3"/>
          <p:cNvSpPr/>
          <p:nvPr/>
        </p:nvSpPr>
        <p:spPr bwMode="auto">
          <a:xfrm flipV="1">
            <a:off x="1476102" y="261257"/>
            <a:ext cx="4623161" cy="731521"/>
          </a:xfrm>
          <a:custGeom>
            <a:avLst/>
            <a:gdLst>
              <a:gd name="connsiteX0" fmla="*/ 0 w 3683726"/>
              <a:gd name="connsiteY0" fmla="*/ 39189 h 548761"/>
              <a:gd name="connsiteX1" fmla="*/ 770709 w 3683726"/>
              <a:gd name="connsiteY1" fmla="*/ 548640 h 548761"/>
              <a:gd name="connsiteX2" fmla="*/ 3683726 w 3683726"/>
              <a:gd name="connsiteY2" fmla="*/ 0 h 54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726" h="548761">
                <a:moveTo>
                  <a:pt x="0" y="39189"/>
                </a:moveTo>
                <a:cubicBezTo>
                  <a:pt x="78377" y="297180"/>
                  <a:pt x="156755" y="555172"/>
                  <a:pt x="770709" y="548640"/>
                </a:cubicBezTo>
                <a:cubicBezTo>
                  <a:pt x="1384663" y="542109"/>
                  <a:pt x="3683726" y="0"/>
                  <a:pt x="3683726" y="0"/>
                </a:cubicBezTo>
              </a:path>
            </a:pathLst>
          </a:cu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7682" y="1688087"/>
            <a:ext cx="304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Demands on working memory.</a:t>
            </a:r>
            <a:endParaRPr lang="en-US" sz="2400" i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770" y="2696787"/>
            <a:ext cx="7772400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/>
            <a:endParaRPr lang="en-US" kern="0" dirty="0" smtClean="0"/>
          </a:p>
          <a:p>
            <a:pPr defTabSz="914400"/>
            <a:r>
              <a:rPr lang="en-US" i="1" dirty="0"/>
              <a:t>the </a:t>
            </a:r>
            <a:r>
              <a:rPr lang="en-US" i="1" dirty="0" smtClean="0"/>
              <a:t>rabbit that Elmer </a:t>
            </a:r>
            <a:r>
              <a:rPr lang="en-US" i="1" dirty="0" err="1" smtClean="0"/>
              <a:t>Fudd</a:t>
            </a:r>
            <a:r>
              <a:rPr lang="en-US" i="1" dirty="0" smtClean="0"/>
              <a:t> wants</a:t>
            </a:r>
            <a:endParaRPr lang="en-US" i="1" dirty="0"/>
          </a:p>
          <a:p>
            <a:pPr defTabSz="914400"/>
            <a:endParaRPr lang="en-US" i="1" kern="0" dirty="0" smtClean="0"/>
          </a:p>
          <a:p>
            <a:pPr defTabSz="914400"/>
            <a:r>
              <a:rPr lang="en-US" i="1" kern="0" dirty="0" smtClean="0"/>
              <a:t>the lady that Elmer </a:t>
            </a:r>
            <a:r>
              <a:rPr lang="en-US" i="1" kern="0" dirty="0" err="1" smtClean="0"/>
              <a:t>Fudd</a:t>
            </a:r>
            <a:r>
              <a:rPr lang="en-US" i="1" kern="0" dirty="0" smtClean="0"/>
              <a:t> wants</a:t>
            </a:r>
            <a:endParaRPr lang="en-US" i="1" kern="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5055324" y="3836725"/>
            <a:ext cx="80555" cy="74833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840773" y="5297992"/>
            <a:ext cx="304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Access </a:t>
            </a:r>
            <a:r>
              <a:rPr lang="en-US" sz="2400" i="1" smtClean="0"/>
              <a:t>to broader world knowledge</a:t>
            </a:r>
            <a:endParaRPr lang="en-US" sz="24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70" y="3591993"/>
            <a:ext cx="2470394" cy="1852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577" y="1577307"/>
            <a:ext cx="2451887" cy="18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263" y="248191"/>
            <a:ext cx="321594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1a.-r </a:t>
            </a:r>
            <a:r>
              <a:rPr lang="en-US" sz="2400" dirty="0" err="1" smtClean="0"/>
              <a:t>Sklar</a:t>
            </a:r>
            <a:r>
              <a:rPr lang="en-US" sz="2400" dirty="0" smtClean="0"/>
              <a:t> Replication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70263" y="3952290"/>
            <a:ext cx="314701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1b.-r Reversible </a:t>
            </a:r>
            <a:r>
              <a:rPr lang="en-US" sz="2400" dirty="0" err="1" smtClean="0"/>
              <a:t>Sklar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70263" y="744578"/>
            <a:ext cx="3722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English translations of </a:t>
            </a:r>
            <a:r>
              <a:rPr lang="en-US" dirty="0" err="1" smtClean="0"/>
              <a:t>Sklar</a:t>
            </a:r>
            <a:r>
              <a:rPr lang="en-US" dirty="0" smtClean="0"/>
              <a:t> et al.’s original Hebrew stimuli.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34 Violation Sentences: </a:t>
            </a:r>
          </a:p>
          <a:p>
            <a:r>
              <a:rPr lang="en-US" i="1" dirty="0"/>
              <a:t>	</a:t>
            </a:r>
            <a:r>
              <a:rPr lang="en-US" i="1" dirty="0" smtClean="0"/>
              <a:t>		I ironed the coffee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68 Control Sentences: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i="1" dirty="0" smtClean="0"/>
              <a:t>I made the coffee</a:t>
            </a:r>
          </a:p>
          <a:p>
            <a:r>
              <a:rPr lang="en-US" i="1" dirty="0"/>
              <a:t>	</a:t>
            </a:r>
            <a:r>
              <a:rPr lang="en-US" i="1" dirty="0" smtClean="0"/>
              <a:t>		I ironed the clothes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263" y="4383363"/>
            <a:ext cx="3722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Short English sentences whose meaning was nonsensical in reverse order.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150 Violation Sentences: </a:t>
            </a:r>
          </a:p>
          <a:p>
            <a:r>
              <a:rPr lang="en-US" i="1" dirty="0"/>
              <a:t>	</a:t>
            </a:r>
            <a:r>
              <a:rPr lang="en-US" i="1" dirty="0" smtClean="0"/>
              <a:t>		The steak ate Mike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150 Control Sentences: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i="1" dirty="0" smtClean="0"/>
              <a:t>Mike ate the steak</a:t>
            </a:r>
            <a:endParaRPr lang="en-US" dirty="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5022279" y="1037484"/>
            <a:ext cx="2567241" cy="2276510"/>
            <a:chOff x="763788" y="1181174"/>
            <a:chExt cx="2567241" cy="2276510"/>
          </a:xfrm>
        </p:grpSpPr>
        <p:sp>
          <p:nvSpPr>
            <p:cNvPr id="29" name="TextBox 28"/>
            <p:cNvSpPr txBox="1"/>
            <p:nvPr/>
          </p:nvSpPr>
          <p:spPr>
            <a:xfrm>
              <a:off x="1303768" y="3088352"/>
              <a:ext cx="1065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Violation</a:t>
              </a:r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41531" y="308835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1812437" y="1712779"/>
              <a:ext cx="136896" cy="1388635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 flipH="1">
              <a:off x="2825540" y="1442433"/>
              <a:ext cx="52252" cy="1658982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-67209" y="201217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reaction time (</a:t>
              </a:r>
              <a:r>
                <a:rPr lang="en-US" dirty="0" err="1" smtClean="0"/>
                <a:t>ms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1306286" y="1306283"/>
              <a:ext cx="2024743" cy="1815737"/>
            </a:xfrm>
            <a:custGeom>
              <a:avLst/>
              <a:gdLst>
                <a:gd name="connsiteX0" fmla="*/ 0 w 2024743"/>
                <a:gd name="connsiteY0" fmla="*/ 0 h 1815737"/>
                <a:gd name="connsiteX1" fmla="*/ 26125 w 2024743"/>
                <a:gd name="connsiteY1" fmla="*/ 901337 h 1815737"/>
                <a:gd name="connsiteX2" fmla="*/ 39188 w 2024743"/>
                <a:gd name="connsiteY2" fmla="*/ 940526 h 1815737"/>
                <a:gd name="connsiteX3" fmla="*/ 52251 w 2024743"/>
                <a:gd name="connsiteY3" fmla="*/ 1005840 h 1815737"/>
                <a:gd name="connsiteX4" fmla="*/ 65314 w 2024743"/>
                <a:gd name="connsiteY4" fmla="*/ 1058092 h 1815737"/>
                <a:gd name="connsiteX5" fmla="*/ 52251 w 2024743"/>
                <a:gd name="connsiteY5" fmla="*/ 1436915 h 1815737"/>
                <a:gd name="connsiteX6" fmla="*/ 39188 w 2024743"/>
                <a:gd name="connsiteY6" fmla="*/ 1502229 h 1815737"/>
                <a:gd name="connsiteX7" fmla="*/ 26125 w 2024743"/>
                <a:gd name="connsiteY7" fmla="*/ 1593669 h 1815737"/>
                <a:gd name="connsiteX8" fmla="*/ 0 w 2024743"/>
                <a:gd name="connsiteY8" fmla="*/ 1711235 h 1815737"/>
                <a:gd name="connsiteX9" fmla="*/ 13063 w 2024743"/>
                <a:gd name="connsiteY9" fmla="*/ 1776549 h 1815737"/>
                <a:gd name="connsiteX10" fmla="*/ 130628 w 2024743"/>
                <a:gd name="connsiteY10" fmla="*/ 1789612 h 1815737"/>
                <a:gd name="connsiteX11" fmla="*/ 182880 w 2024743"/>
                <a:gd name="connsiteY11" fmla="*/ 1802675 h 1815737"/>
                <a:gd name="connsiteX12" fmla="*/ 927463 w 2024743"/>
                <a:gd name="connsiteY12" fmla="*/ 1815737 h 1815737"/>
                <a:gd name="connsiteX13" fmla="*/ 1306285 w 2024743"/>
                <a:gd name="connsiteY13" fmla="*/ 1802675 h 1815737"/>
                <a:gd name="connsiteX14" fmla="*/ 1371600 w 2024743"/>
                <a:gd name="connsiteY14" fmla="*/ 1789612 h 1815737"/>
                <a:gd name="connsiteX15" fmla="*/ 1476103 w 2024743"/>
                <a:gd name="connsiteY15" fmla="*/ 1776549 h 1815737"/>
                <a:gd name="connsiteX16" fmla="*/ 2024743 w 2024743"/>
                <a:gd name="connsiteY16" fmla="*/ 1789612 h 181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4743" h="1815737">
                  <a:moveTo>
                    <a:pt x="0" y="0"/>
                  </a:moveTo>
                  <a:cubicBezTo>
                    <a:pt x="2059" y="94712"/>
                    <a:pt x="10957" y="704150"/>
                    <a:pt x="26125" y="901337"/>
                  </a:cubicBezTo>
                  <a:cubicBezTo>
                    <a:pt x="27181" y="915066"/>
                    <a:pt x="35848" y="927168"/>
                    <a:pt x="39188" y="940526"/>
                  </a:cubicBezTo>
                  <a:cubicBezTo>
                    <a:pt x="44573" y="962066"/>
                    <a:pt x="47435" y="984166"/>
                    <a:pt x="52251" y="1005840"/>
                  </a:cubicBezTo>
                  <a:cubicBezTo>
                    <a:pt x="56146" y="1023366"/>
                    <a:pt x="60960" y="1040675"/>
                    <a:pt x="65314" y="1058092"/>
                  </a:cubicBezTo>
                  <a:cubicBezTo>
                    <a:pt x="60960" y="1184366"/>
                    <a:pt x="59671" y="1310784"/>
                    <a:pt x="52251" y="1436915"/>
                  </a:cubicBezTo>
                  <a:cubicBezTo>
                    <a:pt x="50947" y="1459079"/>
                    <a:pt x="42838" y="1480329"/>
                    <a:pt x="39188" y="1502229"/>
                  </a:cubicBezTo>
                  <a:cubicBezTo>
                    <a:pt x="34126" y="1532600"/>
                    <a:pt x="31187" y="1563298"/>
                    <a:pt x="26125" y="1593669"/>
                  </a:cubicBezTo>
                  <a:cubicBezTo>
                    <a:pt x="17832" y="1643430"/>
                    <a:pt x="11745" y="1664256"/>
                    <a:pt x="0" y="1711235"/>
                  </a:cubicBezTo>
                  <a:cubicBezTo>
                    <a:pt x="4354" y="1733006"/>
                    <a:pt x="-5975" y="1765126"/>
                    <a:pt x="13063" y="1776549"/>
                  </a:cubicBezTo>
                  <a:cubicBezTo>
                    <a:pt x="46873" y="1796835"/>
                    <a:pt x="91657" y="1783616"/>
                    <a:pt x="130628" y="1789612"/>
                  </a:cubicBezTo>
                  <a:cubicBezTo>
                    <a:pt x="148373" y="1792342"/>
                    <a:pt x="164936" y="1802087"/>
                    <a:pt x="182880" y="1802675"/>
                  </a:cubicBezTo>
                  <a:cubicBezTo>
                    <a:pt x="430979" y="1810809"/>
                    <a:pt x="679269" y="1811383"/>
                    <a:pt x="927463" y="1815737"/>
                  </a:cubicBezTo>
                  <a:cubicBezTo>
                    <a:pt x="1053737" y="1811383"/>
                    <a:pt x="1180154" y="1810094"/>
                    <a:pt x="1306285" y="1802675"/>
                  </a:cubicBezTo>
                  <a:cubicBezTo>
                    <a:pt x="1328450" y="1801371"/>
                    <a:pt x="1349655" y="1792988"/>
                    <a:pt x="1371600" y="1789612"/>
                  </a:cubicBezTo>
                  <a:cubicBezTo>
                    <a:pt x="1406297" y="1784274"/>
                    <a:pt x="1441269" y="1780903"/>
                    <a:pt x="1476103" y="1776549"/>
                  </a:cubicBezTo>
                  <a:cubicBezTo>
                    <a:pt x="1998613" y="1789947"/>
                    <a:pt x="1815681" y="1789612"/>
                    <a:pt x="2024743" y="1789612"/>
                  </a:cubicBezTo>
                </a:path>
              </a:pathLst>
            </a:cu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22279" y="4413955"/>
            <a:ext cx="2567241" cy="2276510"/>
            <a:chOff x="763788" y="1181174"/>
            <a:chExt cx="2567241" cy="2276510"/>
          </a:xfrm>
        </p:grpSpPr>
        <p:sp>
          <p:nvSpPr>
            <p:cNvPr id="36" name="TextBox 35"/>
            <p:cNvSpPr txBox="1"/>
            <p:nvPr/>
          </p:nvSpPr>
          <p:spPr>
            <a:xfrm>
              <a:off x="1303768" y="3088352"/>
              <a:ext cx="1065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Violation</a:t>
              </a:r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41531" y="308835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1812437" y="1712779"/>
              <a:ext cx="136896" cy="1388635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 flipH="1">
              <a:off x="2825540" y="1442433"/>
              <a:ext cx="52252" cy="1658982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-67209" y="201217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reaction time (</a:t>
              </a:r>
              <a:r>
                <a:rPr lang="en-US" dirty="0" err="1" smtClean="0"/>
                <a:t>ms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1306286" y="1306283"/>
              <a:ext cx="2024743" cy="1815737"/>
            </a:xfrm>
            <a:custGeom>
              <a:avLst/>
              <a:gdLst>
                <a:gd name="connsiteX0" fmla="*/ 0 w 2024743"/>
                <a:gd name="connsiteY0" fmla="*/ 0 h 1815737"/>
                <a:gd name="connsiteX1" fmla="*/ 26125 w 2024743"/>
                <a:gd name="connsiteY1" fmla="*/ 901337 h 1815737"/>
                <a:gd name="connsiteX2" fmla="*/ 39188 w 2024743"/>
                <a:gd name="connsiteY2" fmla="*/ 940526 h 1815737"/>
                <a:gd name="connsiteX3" fmla="*/ 52251 w 2024743"/>
                <a:gd name="connsiteY3" fmla="*/ 1005840 h 1815737"/>
                <a:gd name="connsiteX4" fmla="*/ 65314 w 2024743"/>
                <a:gd name="connsiteY4" fmla="*/ 1058092 h 1815737"/>
                <a:gd name="connsiteX5" fmla="*/ 52251 w 2024743"/>
                <a:gd name="connsiteY5" fmla="*/ 1436915 h 1815737"/>
                <a:gd name="connsiteX6" fmla="*/ 39188 w 2024743"/>
                <a:gd name="connsiteY6" fmla="*/ 1502229 h 1815737"/>
                <a:gd name="connsiteX7" fmla="*/ 26125 w 2024743"/>
                <a:gd name="connsiteY7" fmla="*/ 1593669 h 1815737"/>
                <a:gd name="connsiteX8" fmla="*/ 0 w 2024743"/>
                <a:gd name="connsiteY8" fmla="*/ 1711235 h 1815737"/>
                <a:gd name="connsiteX9" fmla="*/ 13063 w 2024743"/>
                <a:gd name="connsiteY9" fmla="*/ 1776549 h 1815737"/>
                <a:gd name="connsiteX10" fmla="*/ 130628 w 2024743"/>
                <a:gd name="connsiteY10" fmla="*/ 1789612 h 1815737"/>
                <a:gd name="connsiteX11" fmla="*/ 182880 w 2024743"/>
                <a:gd name="connsiteY11" fmla="*/ 1802675 h 1815737"/>
                <a:gd name="connsiteX12" fmla="*/ 927463 w 2024743"/>
                <a:gd name="connsiteY12" fmla="*/ 1815737 h 1815737"/>
                <a:gd name="connsiteX13" fmla="*/ 1306285 w 2024743"/>
                <a:gd name="connsiteY13" fmla="*/ 1802675 h 1815737"/>
                <a:gd name="connsiteX14" fmla="*/ 1371600 w 2024743"/>
                <a:gd name="connsiteY14" fmla="*/ 1789612 h 1815737"/>
                <a:gd name="connsiteX15" fmla="*/ 1476103 w 2024743"/>
                <a:gd name="connsiteY15" fmla="*/ 1776549 h 1815737"/>
                <a:gd name="connsiteX16" fmla="*/ 2024743 w 2024743"/>
                <a:gd name="connsiteY16" fmla="*/ 1789612 h 181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4743" h="1815737">
                  <a:moveTo>
                    <a:pt x="0" y="0"/>
                  </a:moveTo>
                  <a:cubicBezTo>
                    <a:pt x="2059" y="94712"/>
                    <a:pt x="10957" y="704150"/>
                    <a:pt x="26125" y="901337"/>
                  </a:cubicBezTo>
                  <a:cubicBezTo>
                    <a:pt x="27181" y="915066"/>
                    <a:pt x="35848" y="927168"/>
                    <a:pt x="39188" y="940526"/>
                  </a:cubicBezTo>
                  <a:cubicBezTo>
                    <a:pt x="44573" y="962066"/>
                    <a:pt x="47435" y="984166"/>
                    <a:pt x="52251" y="1005840"/>
                  </a:cubicBezTo>
                  <a:cubicBezTo>
                    <a:pt x="56146" y="1023366"/>
                    <a:pt x="60960" y="1040675"/>
                    <a:pt x="65314" y="1058092"/>
                  </a:cubicBezTo>
                  <a:cubicBezTo>
                    <a:pt x="60960" y="1184366"/>
                    <a:pt x="59671" y="1310784"/>
                    <a:pt x="52251" y="1436915"/>
                  </a:cubicBezTo>
                  <a:cubicBezTo>
                    <a:pt x="50947" y="1459079"/>
                    <a:pt x="42838" y="1480329"/>
                    <a:pt x="39188" y="1502229"/>
                  </a:cubicBezTo>
                  <a:cubicBezTo>
                    <a:pt x="34126" y="1532600"/>
                    <a:pt x="31187" y="1563298"/>
                    <a:pt x="26125" y="1593669"/>
                  </a:cubicBezTo>
                  <a:cubicBezTo>
                    <a:pt x="17832" y="1643430"/>
                    <a:pt x="11745" y="1664256"/>
                    <a:pt x="0" y="1711235"/>
                  </a:cubicBezTo>
                  <a:cubicBezTo>
                    <a:pt x="4354" y="1733006"/>
                    <a:pt x="-5975" y="1765126"/>
                    <a:pt x="13063" y="1776549"/>
                  </a:cubicBezTo>
                  <a:cubicBezTo>
                    <a:pt x="46873" y="1796835"/>
                    <a:pt x="91657" y="1783616"/>
                    <a:pt x="130628" y="1789612"/>
                  </a:cubicBezTo>
                  <a:cubicBezTo>
                    <a:pt x="148373" y="1792342"/>
                    <a:pt x="164936" y="1802087"/>
                    <a:pt x="182880" y="1802675"/>
                  </a:cubicBezTo>
                  <a:cubicBezTo>
                    <a:pt x="430979" y="1810809"/>
                    <a:pt x="679269" y="1811383"/>
                    <a:pt x="927463" y="1815737"/>
                  </a:cubicBezTo>
                  <a:cubicBezTo>
                    <a:pt x="1053737" y="1811383"/>
                    <a:pt x="1180154" y="1810094"/>
                    <a:pt x="1306285" y="1802675"/>
                  </a:cubicBezTo>
                  <a:cubicBezTo>
                    <a:pt x="1328450" y="1801371"/>
                    <a:pt x="1349655" y="1792988"/>
                    <a:pt x="1371600" y="1789612"/>
                  </a:cubicBezTo>
                  <a:cubicBezTo>
                    <a:pt x="1406297" y="1784274"/>
                    <a:pt x="1441269" y="1780903"/>
                    <a:pt x="1476103" y="1776549"/>
                  </a:cubicBezTo>
                  <a:cubicBezTo>
                    <a:pt x="1998613" y="1789947"/>
                    <a:pt x="1815681" y="1789612"/>
                    <a:pt x="2024743" y="1789612"/>
                  </a:cubicBezTo>
                </a:path>
              </a:pathLst>
            </a:cu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 = 74 (original n = 32)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stimuli presented on 19” CRT, via mirror stereoscope.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sentence stimulus ramped up from 0% to 50% contrast over 700ms.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mondrians</a:t>
            </a:r>
            <a:r>
              <a:rPr lang="en-US" sz="2800" dirty="0" smtClean="0"/>
              <a:t> alternated at 10Hz.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trials timed out after 20s.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No perceptual rating scale.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6048104" y="4258491"/>
            <a:ext cx="548640" cy="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5050972" y="4815839"/>
            <a:ext cx="548640" cy="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015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3" y="137430"/>
            <a:ext cx="1985553" cy="1985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7436" y="137430"/>
            <a:ext cx="2537874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1a. </a:t>
            </a:r>
            <a:r>
              <a:rPr lang="en-US" sz="2000" dirty="0" err="1" smtClean="0"/>
              <a:t>Sklar</a:t>
            </a:r>
            <a:r>
              <a:rPr lang="en-US" sz="2000" dirty="0" smtClean="0"/>
              <a:t> Replication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760724" y="137430"/>
            <a:ext cx="3010761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1b. Reversible </a:t>
            </a:r>
            <a:r>
              <a:rPr lang="en-US" sz="2000" dirty="0" err="1" smtClean="0"/>
              <a:t>Sklar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32246" y="590383"/>
            <a:ext cx="25026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Standard analysis:</a:t>
            </a:r>
          </a:p>
          <a:p>
            <a:r>
              <a:rPr lang="en-US" sz="1600" dirty="0" smtClean="0"/>
              <a:t>Marginal effect violation</a:t>
            </a:r>
          </a:p>
          <a:p>
            <a:r>
              <a:rPr lang="en-US" sz="1600" b="1" dirty="0" err="1" smtClean="0"/>
              <a:t>Inv</a:t>
            </a:r>
            <a:r>
              <a:rPr lang="en-US" sz="1600" b="1" dirty="0" smtClean="0"/>
              <a:t>-Gauss:</a:t>
            </a:r>
            <a:endParaRPr lang="en-US" sz="1600" b="1" dirty="0"/>
          </a:p>
          <a:p>
            <a:r>
              <a:rPr lang="en-US" sz="1600" dirty="0" smtClean="0"/>
              <a:t>No effect violation</a:t>
            </a:r>
          </a:p>
          <a:p>
            <a:r>
              <a:rPr lang="en-US" sz="1600" dirty="0" smtClean="0"/>
              <a:t>Longer </a:t>
            </a:r>
            <a:r>
              <a:rPr lang="en-US" sz="1600" dirty="0" err="1" smtClean="0"/>
              <a:t>stims</a:t>
            </a:r>
            <a:r>
              <a:rPr lang="en-US" sz="1600" dirty="0" smtClean="0"/>
              <a:t> break faster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724" y="577099"/>
            <a:ext cx="25026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Standard analysis:</a:t>
            </a:r>
          </a:p>
          <a:p>
            <a:r>
              <a:rPr lang="en-US" sz="1600" dirty="0" smtClean="0"/>
              <a:t>No effect violation</a:t>
            </a:r>
            <a:endParaRPr lang="en-US" sz="1600" dirty="0"/>
          </a:p>
          <a:p>
            <a:r>
              <a:rPr lang="en-US" sz="1600" b="1" dirty="0" err="1" smtClean="0"/>
              <a:t>Inv</a:t>
            </a:r>
            <a:r>
              <a:rPr lang="en-US" sz="1600" b="1" dirty="0" smtClean="0"/>
              <a:t>-Gauss:</a:t>
            </a:r>
          </a:p>
          <a:p>
            <a:r>
              <a:rPr lang="en-US" sz="1600" dirty="0" smtClean="0"/>
              <a:t>No effect violation:</a:t>
            </a:r>
            <a:endParaRPr lang="en-US" sz="1600" dirty="0"/>
          </a:p>
          <a:p>
            <a:r>
              <a:rPr lang="en-US" sz="1600" dirty="0" smtClean="0"/>
              <a:t>Longer </a:t>
            </a:r>
            <a:r>
              <a:rPr lang="en-US" sz="1600" dirty="0" err="1" smtClean="0"/>
              <a:t>stims</a:t>
            </a:r>
            <a:r>
              <a:rPr lang="en-US" sz="1600" dirty="0" smtClean="0"/>
              <a:t> break faster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5"/>
          <a:stretch/>
        </p:blipFill>
        <p:spPr>
          <a:xfrm>
            <a:off x="130631" y="3409406"/>
            <a:ext cx="3435530" cy="29692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02350" y="2510516"/>
            <a:ext cx="269368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1a-r. </a:t>
            </a:r>
            <a:r>
              <a:rPr lang="en-US" sz="2000" dirty="0" err="1" smtClean="0"/>
              <a:t>Sklar</a:t>
            </a:r>
            <a:r>
              <a:rPr lang="en-US" sz="2000" dirty="0" smtClean="0"/>
              <a:t> Replication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786741" y="4757327"/>
            <a:ext cx="2708362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1b-r. Reversible </a:t>
            </a:r>
            <a:r>
              <a:rPr lang="en-US" sz="2000" dirty="0" err="1" smtClean="0"/>
              <a:t>Sklar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707160" y="2963469"/>
            <a:ext cx="53463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Standard analysis:</a:t>
            </a:r>
          </a:p>
          <a:p>
            <a:r>
              <a:rPr lang="en-US" dirty="0"/>
              <a:t>E</a:t>
            </a:r>
            <a:r>
              <a:rPr lang="en-US" dirty="0" smtClean="0"/>
              <a:t>ffect violation (wrong direction): (</a:t>
            </a:r>
            <a:r>
              <a:rPr lang="en-US" i="1" dirty="0" smtClean="0"/>
              <a:t>t</a:t>
            </a:r>
            <a:r>
              <a:rPr lang="en-US" dirty="0" smtClean="0"/>
              <a:t>(61)=2.4,</a:t>
            </a:r>
            <a:r>
              <a:rPr lang="en-US" i="1" dirty="0" smtClean="0"/>
              <a:t>p</a:t>
            </a:r>
            <a:r>
              <a:rPr lang="en-US" dirty="0" smtClean="0"/>
              <a:t>=.02)</a:t>
            </a:r>
          </a:p>
          <a:p>
            <a:r>
              <a:rPr lang="en-US" b="1" dirty="0" err="1" smtClean="0"/>
              <a:t>Inv</a:t>
            </a:r>
            <a:r>
              <a:rPr lang="en-US" b="1" dirty="0" smtClean="0"/>
              <a:t>-Gauss:</a:t>
            </a:r>
            <a:endParaRPr lang="en-US" b="1" dirty="0"/>
          </a:p>
          <a:p>
            <a:r>
              <a:rPr lang="en-US" dirty="0" smtClean="0"/>
              <a:t>No effect violation: </a:t>
            </a:r>
            <a:r>
              <a:rPr lang="en-US" dirty="0"/>
              <a:t>B = </a:t>
            </a:r>
            <a:r>
              <a:rPr lang="en-US" dirty="0" smtClean="0"/>
              <a:t>0.016, </a:t>
            </a:r>
            <a:r>
              <a:rPr lang="en-US" i="1" dirty="0" smtClean="0"/>
              <a:t>t</a:t>
            </a:r>
            <a:r>
              <a:rPr lang="en-US" dirty="0" smtClean="0"/>
              <a:t>=1.4, </a:t>
            </a:r>
            <a:r>
              <a:rPr lang="en-US" i="1" dirty="0"/>
              <a:t>p</a:t>
            </a:r>
            <a:r>
              <a:rPr lang="en-US" dirty="0" smtClean="0"/>
              <a:t>=.17</a:t>
            </a:r>
          </a:p>
          <a:p>
            <a:r>
              <a:rPr lang="en-US" dirty="0" smtClean="0"/>
              <a:t>Longer </a:t>
            </a:r>
            <a:r>
              <a:rPr lang="en-US" dirty="0" err="1" smtClean="0"/>
              <a:t>stims</a:t>
            </a:r>
            <a:r>
              <a:rPr lang="en-US" dirty="0" smtClean="0"/>
              <a:t> break faster: </a:t>
            </a:r>
            <a:r>
              <a:rPr lang="en-US" dirty="0"/>
              <a:t>B = </a:t>
            </a:r>
            <a:r>
              <a:rPr lang="en-US" dirty="0" smtClean="0"/>
              <a:t>-0.024, </a:t>
            </a:r>
            <a:r>
              <a:rPr lang="en-US" i="1" dirty="0" smtClean="0"/>
              <a:t>t</a:t>
            </a:r>
            <a:r>
              <a:rPr lang="en-US" dirty="0" smtClean="0"/>
              <a:t>=2.8, </a:t>
            </a:r>
            <a:r>
              <a:rPr lang="en-US" i="1" dirty="0" smtClean="0"/>
              <a:t>p</a:t>
            </a:r>
            <a:r>
              <a:rPr lang="en-US" dirty="0" smtClean="0"/>
              <a:t>&lt;.01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86740" y="5196996"/>
            <a:ext cx="54745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Standard analysis:</a:t>
            </a:r>
            <a:endParaRPr lang="en-US" b="1" dirty="0"/>
          </a:p>
          <a:p>
            <a:r>
              <a:rPr lang="en-US" dirty="0" smtClean="0"/>
              <a:t>No Effect </a:t>
            </a:r>
            <a:r>
              <a:rPr lang="en-US" dirty="0"/>
              <a:t>violation: (</a:t>
            </a:r>
            <a:r>
              <a:rPr lang="en-US" i="1" dirty="0"/>
              <a:t>t</a:t>
            </a:r>
            <a:r>
              <a:rPr lang="en-US" dirty="0"/>
              <a:t>(61</a:t>
            </a:r>
            <a:r>
              <a:rPr lang="en-US" dirty="0" smtClean="0"/>
              <a:t>)=0.09,</a:t>
            </a:r>
            <a:r>
              <a:rPr lang="en-US" i="1" dirty="0" smtClean="0"/>
              <a:t>p</a:t>
            </a:r>
            <a:r>
              <a:rPr lang="en-US" dirty="0" smtClean="0"/>
              <a:t>=.93)</a:t>
            </a:r>
            <a:endParaRPr lang="en-US" dirty="0"/>
          </a:p>
          <a:p>
            <a:r>
              <a:rPr lang="en-US" b="1" dirty="0" err="1"/>
              <a:t>Inv</a:t>
            </a:r>
            <a:r>
              <a:rPr lang="en-US" b="1" dirty="0"/>
              <a:t>-Gauss:</a:t>
            </a:r>
          </a:p>
          <a:p>
            <a:r>
              <a:rPr lang="en-US" dirty="0"/>
              <a:t>No effect violation: B = </a:t>
            </a:r>
            <a:r>
              <a:rPr lang="en-US" dirty="0" smtClean="0"/>
              <a:t>0.0008, </a:t>
            </a:r>
            <a:r>
              <a:rPr lang="en-US" i="1" dirty="0" smtClean="0"/>
              <a:t>t</a:t>
            </a:r>
            <a:r>
              <a:rPr lang="en-US" dirty="0" smtClean="0"/>
              <a:t>=0.15, </a:t>
            </a:r>
            <a:r>
              <a:rPr lang="en-US" i="1" dirty="0"/>
              <a:t>p</a:t>
            </a:r>
            <a:r>
              <a:rPr lang="en-US" dirty="0" smtClean="0"/>
              <a:t>=.88</a:t>
            </a:r>
            <a:endParaRPr lang="en-US" dirty="0"/>
          </a:p>
          <a:p>
            <a:r>
              <a:rPr lang="en-US" dirty="0"/>
              <a:t>Longer </a:t>
            </a:r>
            <a:r>
              <a:rPr lang="en-US" dirty="0" err="1"/>
              <a:t>stims</a:t>
            </a:r>
            <a:r>
              <a:rPr lang="en-US" dirty="0"/>
              <a:t> break faster: B = -</a:t>
            </a:r>
            <a:r>
              <a:rPr lang="en-US" dirty="0" smtClean="0"/>
              <a:t>0.016, </a:t>
            </a:r>
            <a:r>
              <a:rPr lang="en-US" i="1" dirty="0" smtClean="0"/>
              <a:t>t</a:t>
            </a:r>
            <a:r>
              <a:rPr lang="en-US" dirty="0" smtClean="0"/>
              <a:t>=4.2, </a:t>
            </a:r>
            <a:r>
              <a:rPr lang="en-US" i="1" dirty="0"/>
              <a:t>p</a:t>
            </a:r>
            <a:r>
              <a:rPr lang="en-US" dirty="0" smtClean="0"/>
              <a:t>&lt;.001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Emotional Experiment 2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 = 74 (original n = 32)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stimuli presented on 19” CRT, via mirror stereoscope.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sentence stimulus ramped up from 0% to 50% contrast over 700ms.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mondrians</a:t>
            </a:r>
            <a:r>
              <a:rPr lang="en-US" sz="2800" dirty="0" smtClean="0"/>
              <a:t> alternated at 10Hz.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trials timed out after 20s.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No perceptual rating scale.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6048104" y="4258491"/>
            <a:ext cx="548640" cy="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5050972" y="4815839"/>
            <a:ext cx="548640" cy="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6222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934018" y="824133"/>
            <a:ext cx="2630770" cy="2276510"/>
            <a:chOff x="8472658" y="2164861"/>
            <a:chExt cx="2630770" cy="2276510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8948056" y="2177925"/>
              <a:ext cx="0" cy="18941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8948056" y="4072039"/>
              <a:ext cx="21553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9012638" y="407203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r>
                <a:rPr lang="en-US" dirty="0" err="1" smtClean="0"/>
                <a:t>ve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50401" y="407203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r>
                <a:rPr lang="en-US" dirty="0" err="1" smtClean="0"/>
                <a:t>ve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7641661" y="2995858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reaction time (</a:t>
              </a:r>
              <a:r>
                <a:rPr lang="en-US" dirty="0" err="1" smtClean="0"/>
                <a:t>ms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2" name="Freeform 1"/>
          <p:cNvSpPr/>
          <p:nvPr/>
        </p:nvSpPr>
        <p:spPr bwMode="auto">
          <a:xfrm>
            <a:off x="5695406" y="1280160"/>
            <a:ext cx="1672045" cy="1031966"/>
          </a:xfrm>
          <a:custGeom>
            <a:avLst/>
            <a:gdLst>
              <a:gd name="connsiteX0" fmla="*/ 0 w 1672045"/>
              <a:gd name="connsiteY0" fmla="*/ 1031966 h 1031966"/>
              <a:gd name="connsiteX1" fmla="*/ 104503 w 1672045"/>
              <a:gd name="connsiteY1" fmla="*/ 979714 h 1031966"/>
              <a:gd name="connsiteX2" fmla="*/ 209005 w 1672045"/>
              <a:gd name="connsiteY2" fmla="*/ 914400 h 1031966"/>
              <a:gd name="connsiteX3" fmla="*/ 248194 w 1672045"/>
              <a:gd name="connsiteY3" fmla="*/ 888274 h 1031966"/>
              <a:gd name="connsiteX4" fmla="*/ 313508 w 1672045"/>
              <a:gd name="connsiteY4" fmla="*/ 862149 h 1031966"/>
              <a:gd name="connsiteX5" fmla="*/ 378823 w 1672045"/>
              <a:gd name="connsiteY5" fmla="*/ 809897 h 1031966"/>
              <a:gd name="connsiteX6" fmla="*/ 535577 w 1672045"/>
              <a:gd name="connsiteY6" fmla="*/ 731520 h 1031966"/>
              <a:gd name="connsiteX7" fmla="*/ 705394 w 1672045"/>
              <a:gd name="connsiteY7" fmla="*/ 640080 h 1031966"/>
              <a:gd name="connsiteX8" fmla="*/ 757645 w 1672045"/>
              <a:gd name="connsiteY8" fmla="*/ 613954 h 1031966"/>
              <a:gd name="connsiteX9" fmla="*/ 796834 w 1672045"/>
              <a:gd name="connsiteY9" fmla="*/ 587829 h 1031966"/>
              <a:gd name="connsiteX10" fmla="*/ 901337 w 1672045"/>
              <a:gd name="connsiteY10" fmla="*/ 535577 h 1031966"/>
              <a:gd name="connsiteX11" fmla="*/ 953588 w 1672045"/>
              <a:gd name="connsiteY11" fmla="*/ 496389 h 1031966"/>
              <a:gd name="connsiteX12" fmla="*/ 1058091 w 1672045"/>
              <a:gd name="connsiteY12" fmla="*/ 457200 h 1031966"/>
              <a:gd name="connsiteX13" fmla="*/ 1162594 w 1672045"/>
              <a:gd name="connsiteY13" fmla="*/ 391886 h 1031966"/>
              <a:gd name="connsiteX14" fmla="*/ 1227908 w 1672045"/>
              <a:gd name="connsiteY14" fmla="*/ 352697 h 1031966"/>
              <a:gd name="connsiteX15" fmla="*/ 1280160 w 1672045"/>
              <a:gd name="connsiteY15" fmla="*/ 313509 h 1031966"/>
              <a:gd name="connsiteX16" fmla="*/ 1397725 w 1672045"/>
              <a:gd name="connsiteY16" fmla="*/ 209006 h 1031966"/>
              <a:gd name="connsiteX17" fmla="*/ 1463040 w 1672045"/>
              <a:gd name="connsiteY17" fmla="*/ 130629 h 1031966"/>
              <a:gd name="connsiteX18" fmla="*/ 1541417 w 1672045"/>
              <a:gd name="connsiteY18" fmla="*/ 78377 h 1031966"/>
              <a:gd name="connsiteX19" fmla="*/ 1580605 w 1672045"/>
              <a:gd name="connsiteY19" fmla="*/ 39189 h 1031966"/>
              <a:gd name="connsiteX20" fmla="*/ 1632857 w 1672045"/>
              <a:gd name="connsiteY20" fmla="*/ 13063 h 1031966"/>
              <a:gd name="connsiteX21" fmla="*/ 1672045 w 1672045"/>
              <a:gd name="connsiteY21" fmla="*/ 0 h 103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72045" h="1031966">
                <a:moveTo>
                  <a:pt x="0" y="1031966"/>
                </a:moveTo>
                <a:cubicBezTo>
                  <a:pt x="43361" y="1014621"/>
                  <a:pt x="70262" y="1009063"/>
                  <a:pt x="104503" y="979714"/>
                </a:cubicBezTo>
                <a:cubicBezTo>
                  <a:pt x="184730" y="910948"/>
                  <a:pt x="121720" y="936222"/>
                  <a:pt x="209005" y="914400"/>
                </a:cubicBezTo>
                <a:cubicBezTo>
                  <a:pt x="222068" y="905691"/>
                  <a:pt x="234152" y="895295"/>
                  <a:pt x="248194" y="888274"/>
                </a:cubicBezTo>
                <a:cubicBezTo>
                  <a:pt x="269167" y="877788"/>
                  <a:pt x="293401" y="874213"/>
                  <a:pt x="313508" y="862149"/>
                </a:cubicBezTo>
                <a:cubicBezTo>
                  <a:pt x="337416" y="847804"/>
                  <a:pt x="354791" y="824033"/>
                  <a:pt x="378823" y="809897"/>
                </a:cubicBezTo>
                <a:cubicBezTo>
                  <a:pt x="429176" y="780277"/>
                  <a:pt x="485484" y="761577"/>
                  <a:pt x="535577" y="731520"/>
                </a:cubicBezTo>
                <a:cubicBezTo>
                  <a:pt x="634291" y="672291"/>
                  <a:pt x="578176" y="703689"/>
                  <a:pt x="705394" y="640080"/>
                </a:cubicBezTo>
                <a:cubicBezTo>
                  <a:pt x="722811" y="631371"/>
                  <a:pt x="741442" y="624755"/>
                  <a:pt x="757645" y="613954"/>
                </a:cubicBezTo>
                <a:cubicBezTo>
                  <a:pt x="770708" y="605246"/>
                  <a:pt x="783051" y="595347"/>
                  <a:pt x="796834" y="587829"/>
                </a:cubicBezTo>
                <a:cubicBezTo>
                  <a:pt x="831025" y="569180"/>
                  <a:pt x="870180" y="558945"/>
                  <a:pt x="901337" y="535577"/>
                </a:cubicBezTo>
                <a:cubicBezTo>
                  <a:pt x="918754" y="522514"/>
                  <a:pt x="935126" y="507928"/>
                  <a:pt x="953588" y="496389"/>
                </a:cubicBezTo>
                <a:cubicBezTo>
                  <a:pt x="1026327" y="450927"/>
                  <a:pt x="982865" y="485410"/>
                  <a:pt x="1058091" y="457200"/>
                </a:cubicBezTo>
                <a:cubicBezTo>
                  <a:pt x="1116410" y="435330"/>
                  <a:pt x="1109752" y="427114"/>
                  <a:pt x="1162594" y="391886"/>
                </a:cubicBezTo>
                <a:cubicBezTo>
                  <a:pt x="1183719" y="377802"/>
                  <a:pt x="1206783" y="366781"/>
                  <a:pt x="1227908" y="352697"/>
                </a:cubicBezTo>
                <a:cubicBezTo>
                  <a:pt x="1246023" y="340620"/>
                  <a:pt x="1262444" y="326163"/>
                  <a:pt x="1280160" y="313509"/>
                </a:cubicBezTo>
                <a:cubicBezTo>
                  <a:pt x="1330131" y="277815"/>
                  <a:pt x="1355217" y="272767"/>
                  <a:pt x="1397725" y="209006"/>
                </a:cubicBezTo>
                <a:cubicBezTo>
                  <a:pt x="1420949" y="174170"/>
                  <a:pt x="1428222" y="157710"/>
                  <a:pt x="1463040" y="130629"/>
                </a:cubicBezTo>
                <a:cubicBezTo>
                  <a:pt x="1487825" y="111352"/>
                  <a:pt x="1519214" y="100580"/>
                  <a:pt x="1541417" y="78377"/>
                </a:cubicBezTo>
                <a:cubicBezTo>
                  <a:pt x="1554480" y="65314"/>
                  <a:pt x="1565573" y="49926"/>
                  <a:pt x="1580605" y="39189"/>
                </a:cubicBezTo>
                <a:cubicBezTo>
                  <a:pt x="1596451" y="27870"/>
                  <a:pt x="1614958" y="20734"/>
                  <a:pt x="1632857" y="13063"/>
                </a:cubicBezTo>
                <a:cubicBezTo>
                  <a:pt x="1645513" y="7639"/>
                  <a:pt x="1672045" y="0"/>
                  <a:pt x="1672045" y="0"/>
                </a:cubicBezTo>
              </a:path>
            </a:pathLst>
          </a:cu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818" y="248191"/>
            <a:ext cx="321594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a.-r </a:t>
            </a:r>
            <a:r>
              <a:rPr lang="en-US" sz="2400" dirty="0" err="1" smtClean="0"/>
              <a:t>Sklar</a:t>
            </a:r>
            <a:r>
              <a:rPr lang="en-US" sz="2400" dirty="0" smtClean="0"/>
              <a:t> Replication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192417" y="3742633"/>
            <a:ext cx="314701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b.-r Reversible </a:t>
            </a:r>
            <a:r>
              <a:rPr lang="en-US" sz="2400" dirty="0" err="1" smtClean="0"/>
              <a:t>Sklar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169817" y="744578"/>
            <a:ext cx="4260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English translations of </a:t>
            </a:r>
            <a:r>
              <a:rPr lang="en-US" dirty="0" err="1" smtClean="0"/>
              <a:t>Sklar</a:t>
            </a:r>
            <a:r>
              <a:rPr lang="en-US" dirty="0" smtClean="0"/>
              <a:t> et al.’s original Hebrew stimuli, plus novel sentences.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50 sentences of varying affective ratings (e.g., </a:t>
            </a:r>
            <a:r>
              <a:rPr lang="en-US" i="1" dirty="0" smtClean="0"/>
              <a:t>stomach pump</a:t>
            </a:r>
            <a:r>
              <a:rPr lang="en-US" dirty="0" smtClean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3228" y="4173706"/>
            <a:ext cx="3679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Short English sentences whose meaning was neutral/negative depending on order.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28 Neutral Sentences: </a:t>
            </a:r>
          </a:p>
          <a:p>
            <a:r>
              <a:rPr lang="en-US" i="1" dirty="0" smtClean="0"/>
              <a:t>the kitten chewed the lawnmower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28 Negative Sentences:</a:t>
            </a:r>
          </a:p>
          <a:p>
            <a:r>
              <a:rPr lang="en-US" i="1" dirty="0"/>
              <a:t>the </a:t>
            </a:r>
            <a:r>
              <a:rPr lang="en-US" i="1" dirty="0" smtClean="0"/>
              <a:t>lawnmower chewed </a:t>
            </a:r>
            <a:r>
              <a:rPr lang="en-US" i="1" dirty="0"/>
              <a:t>the </a:t>
            </a:r>
            <a:r>
              <a:rPr lang="en-US" i="1" dirty="0" smtClean="0"/>
              <a:t>kitten</a:t>
            </a:r>
            <a:endParaRPr lang="en-US" i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4934017" y="4205520"/>
            <a:ext cx="2567241" cy="2276510"/>
            <a:chOff x="763788" y="1181174"/>
            <a:chExt cx="2567241" cy="2276510"/>
          </a:xfrm>
        </p:grpSpPr>
        <p:sp>
          <p:nvSpPr>
            <p:cNvPr id="32" name="TextBox 31"/>
            <p:cNvSpPr txBox="1"/>
            <p:nvPr/>
          </p:nvSpPr>
          <p:spPr>
            <a:xfrm>
              <a:off x="1303768" y="3088352"/>
              <a:ext cx="1065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Violation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41531" y="308835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1812437" y="1712779"/>
              <a:ext cx="136896" cy="1388635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 flipH="1">
              <a:off x="2825540" y="1442433"/>
              <a:ext cx="52252" cy="1658982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-67209" y="201217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reaction time (</a:t>
              </a:r>
              <a:r>
                <a:rPr lang="en-US" dirty="0" err="1" smtClean="0"/>
                <a:t>ms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1306286" y="1306283"/>
              <a:ext cx="2024743" cy="1815737"/>
            </a:xfrm>
            <a:custGeom>
              <a:avLst/>
              <a:gdLst>
                <a:gd name="connsiteX0" fmla="*/ 0 w 2024743"/>
                <a:gd name="connsiteY0" fmla="*/ 0 h 1815737"/>
                <a:gd name="connsiteX1" fmla="*/ 26125 w 2024743"/>
                <a:gd name="connsiteY1" fmla="*/ 901337 h 1815737"/>
                <a:gd name="connsiteX2" fmla="*/ 39188 w 2024743"/>
                <a:gd name="connsiteY2" fmla="*/ 940526 h 1815737"/>
                <a:gd name="connsiteX3" fmla="*/ 52251 w 2024743"/>
                <a:gd name="connsiteY3" fmla="*/ 1005840 h 1815737"/>
                <a:gd name="connsiteX4" fmla="*/ 65314 w 2024743"/>
                <a:gd name="connsiteY4" fmla="*/ 1058092 h 1815737"/>
                <a:gd name="connsiteX5" fmla="*/ 52251 w 2024743"/>
                <a:gd name="connsiteY5" fmla="*/ 1436915 h 1815737"/>
                <a:gd name="connsiteX6" fmla="*/ 39188 w 2024743"/>
                <a:gd name="connsiteY6" fmla="*/ 1502229 h 1815737"/>
                <a:gd name="connsiteX7" fmla="*/ 26125 w 2024743"/>
                <a:gd name="connsiteY7" fmla="*/ 1593669 h 1815737"/>
                <a:gd name="connsiteX8" fmla="*/ 0 w 2024743"/>
                <a:gd name="connsiteY8" fmla="*/ 1711235 h 1815737"/>
                <a:gd name="connsiteX9" fmla="*/ 13063 w 2024743"/>
                <a:gd name="connsiteY9" fmla="*/ 1776549 h 1815737"/>
                <a:gd name="connsiteX10" fmla="*/ 130628 w 2024743"/>
                <a:gd name="connsiteY10" fmla="*/ 1789612 h 1815737"/>
                <a:gd name="connsiteX11" fmla="*/ 182880 w 2024743"/>
                <a:gd name="connsiteY11" fmla="*/ 1802675 h 1815737"/>
                <a:gd name="connsiteX12" fmla="*/ 927463 w 2024743"/>
                <a:gd name="connsiteY12" fmla="*/ 1815737 h 1815737"/>
                <a:gd name="connsiteX13" fmla="*/ 1306285 w 2024743"/>
                <a:gd name="connsiteY13" fmla="*/ 1802675 h 1815737"/>
                <a:gd name="connsiteX14" fmla="*/ 1371600 w 2024743"/>
                <a:gd name="connsiteY14" fmla="*/ 1789612 h 1815737"/>
                <a:gd name="connsiteX15" fmla="*/ 1476103 w 2024743"/>
                <a:gd name="connsiteY15" fmla="*/ 1776549 h 1815737"/>
                <a:gd name="connsiteX16" fmla="*/ 2024743 w 2024743"/>
                <a:gd name="connsiteY16" fmla="*/ 1789612 h 181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4743" h="1815737">
                  <a:moveTo>
                    <a:pt x="0" y="0"/>
                  </a:moveTo>
                  <a:cubicBezTo>
                    <a:pt x="2059" y="94712"/>
                    <a:pt x="10957" y="704150"/>
                    <a:pt x="26125" y="901337"/>
                  </a:cubicBezTo>
                  <a:cubicBezTo>
                    <a:pt x="27181" y="915066"/>
                    <a:pt x="35848" y="927168"/>
                    <a:pt x="39188" y="940526"/>
                  </a:cubicBezTo>
                  <a:cubicBezTo>
                    <a:pt x="44573" y="962066"/>
                    <a:pt x="47435" y="984166"/>
                    <a:pt x="52251" y="1005840"/>
                  </a:cubicBezTo>
                  <a:cubicBezTo>
                    <a:pt x="56146" y="1023366"/>
                    <a:pt x="60960" y="1040675"/>
                    <a:pt x="65314" y="1058092"/>
                  </a:cubicBezTo>
                  <a:cubicBezTo>
                    <a:pt x="60960" y="1184366"/>
                    <a:pt x="59671" y="1310784"/>
                    <a:pt x="52251" y="1436915"/>
                  </a:cubicBezTo>
                  <a:cubicBezTo>
                    <a:pt x="50947" y="1459079"/>
                    <a:pt x="42838" y="1480329"/>
                    <a:pt x="39188" y="1502229"/>
                  </a:cubicBezTo>
                  <a:cubicBezTo>
                    <a:pt x="34126" y="1532600"/>
                    <a:pt x="31187" y="1563298"/>
                    <a:pt x="26125" y="1593669"/>
                  </a:cubicBezTo>
                  <a:cubicBezTo>
                    <a:pt x="17832" y="1643430"/>
                    <a:pt x="11745" y="1664256"/>
                    <a:pt x="0" y="1711235"/>
                  </a:cubicBezTo>
                  <a:cubicBezTo>
                    <a:pt x="4354" y="1733006"/>
                    <a:pt x="-5975" y="1765126"/>
                    <a:pt x="13063" y="1776549"/>
                  </a:cubicBezTo>
                  <a:cubicBezTo>
                    <a:pt x="46873" y="1796835"/>
                    <a:pt x="91657" y="1783616"/>
                    <a:pt x="130628" y="1789612"/>
                  </a:cubicBezTo>
                  <a:cubicBezTo>
                    <a:pt x="148373" y="1792342"/>
                    <a:pt x="164936" y="1802087"/>
                    <a:pt x="182880" y="1802675"/>
                  </a:cubicBezTo>
                  <a:cubicBezTo>
                    <a:pt x="430979" y="1810809"/>
                    <a:pt x="679269" y="1811383"/>
                    <a:pt x="927463" y="1815737"/>
                  </a:cubicBezTo>
                  <a:cubicBezTo>
                    <a:pt x="1053737" y="1811383"/>
                    <a:pt x="1180154" y="1810094"/>
                    <a:pt x="1306285" y="1802675"/>
                  </a:cubicBezTo>
                  <a:cubicBezTo>
                    <a:pt x="1328450" y="1801371"/>
                    <a:pt x="1349655" y="1792988"/>
                    <a:pt x="1371600" y="1789612"/>
                  </a:cubicBezTo>
                  <a:cubicBezTo>
                    <a:pt x="1406297" y="1784274"/>
                    <a:pt x="1441269" y="1780903"/>
                    <a:pt x="1476103" y="1776549"/>
                  </a:cubicBezTo>
                  <a:cubicBezTo>
                    <a:pt x="1998613" y="1789947"/>
                    <a:pt x="1815681" y="1789612"/>
                    <a:pt x="2024743" y="1789612"/>
                  </a:cubicBezTo>
                </a:path>
              </a:pathLst>
            </a:cu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87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818" y="182876"/>
            <a:ext cx="2537874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dirty="0" smtClean="0"/>
              <a:t>a. </a:t>
            </a:r>
            <a:r>
              <a:rPr lang="en-US" sz="2000" dirty="0" err="1" smtClean="0"/>
              <a:t>Sklar</a:t>
            </a:r>
            <a:r>
              <a:rPr lang="en-US" sz="2000" dirty="0" smtClean="0"/>
              <a:t> Replication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474333" y="182876"/>
            <a:ext cx="248016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dirty="0" smtClean="0"/>
              <a:t>b. Reversible </a:t>
            </a:r>
            <a:r>
              <a:rPr lang="en-US" sz="2000" dirty="0" err="1" smtClean="0"/>
              <a:t>Sklar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0"/>
          <a:stretch/>
        </p:blipFill>
        <p:spPr>
          <a:xfrm>
            <a:off x="2666624" y="1145996"/>
            <a:ext cx="1252232" cy="9821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76" y="550300"/>
            <a:ext cx="412914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Standard analysis:</a:t>
            </a:r>
          </a:p>
          <a:p>
            <a:r>
              <a:rPr lang="en-US" sz="1600" dirty="0" smtClean="0"/>
              <a:t>Marginal effect of emotion (wrong direction)</a:t>
            </a:r>
          </a:p>
          <a:p>
            <a:endParaRPr lang="en-US" sz="1600" dirty="0"/>
          </a:p>
          <a:p>
            <a:r>
              <a:rPr lang="en-US" sz="1600" b="1" dirty="0" err="1" smtClean="0"/>
              <a:t>Inv</a:t>
            </a:r>
            <a:r>
              <a:rPr lang="en-US" sz="1600" b="1" dirty="0" smtClean="0"/>
              <a:t>-Gauss:</a:t>
            </a:r>
          </a:p>
          <a:p>
            <a:r>
              <a:rPr lang="en-US" sz="1600" dirty="0" smtClean="0"/>
              <a:t>Marginal effect emotion</a:t>
            </a:r>
          </a:p>
          <a:p>
            <a:r>
              <a:rPr lang="en-US" sz="1600" dirty="0" smtClean="0"/>
              <a:t>Longer </a:t>
            </a:r>
            <a:r>
              <a:rPr lang="en-US" sz="1600" dirty="0" err="1" smtClean="0"/>
              <a:t>stims</a:t>
            </a:r>
            <a:r>
              <a:rPr lang="en-US" sz="1600" dirty="0" smtClean="0"/>
              <a:t> break faster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3"/>
          <a:stretch/>
        </p:blipFill>
        <p:spPr>
          <a:xfrm>
            <a:off x="7159794" y="1104181"/>
            <a:ext cx="1246583" cy="10657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37390" y="557162"/>
            <a:ext cx="36049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Standard analysis:</a:t>
            </a:r>
          </a:p>
          <a:p>
            <a:r>
              <a:rPr lang="en-US" sz="1600" dirty="0" smtClean="0"/>
              <a:t>No effect of emotion (wrong direction)</a:t>
            </a:r>
          </a:p>
          <a:p>
            <a:endParaRPr lang="en-US" sz="1600" dirty="0"/>
          </a:p>
          <a:p>
            <a:r>
              <a:rPr lang="en-US" sz="1600" b="1" dirty="0" err="1" smtClean="0"/>
              <a:t>Inv</a:t>
            </a:r>
            <a:r>
              <a:rPr lang="en-US" sz="1600" b="1" dirty="0" smtClean="0"/>
              <a:t>-Gauss:</a:t>
            </a:r>
          </a:p>
          <a:p>
            <a:r>
              <a:rPr lang="en-US" sz="1600" dirty="0" smtClean="0"/>
              <a:t>No effect emotion</a:t>
            </a:r>
          </a:p>
          <a:p>
            <a:r>
              <a:rPr lang="en-US" sz="1600" dirty="0" smtClean="0"/>
              <a:t>Longer </a:t>
            </a:r>
            <a:r>
              <a:rPr lang="en-US" sz="1600" dirty="0" err="1" smtClean="0"/>
              <a:t>stims</a:t>
            </a:r>
            <a:r>
              <a:rPr lang="en-US" sz="1600" dirty="0" smtClean="0"/>
              <a:t> break slower (!)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199465" y="2563359"/>
            <a:ext cx="2693686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dirty="0" smtClean="0"/>
              <a:t>a-r. </a:t>
            </a:r>
            <a:r>
              <a:rPr lang="en-US" sz="2000" dirty="0" err="1" smtClean="0"/>
              <a:t>Sklar</a:t>
            </a:r>
            <a:r>
              <a:rPr lang="en-US" sz="2000" dirty="0" smtClean="0"/>
              <a:t> Replication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199466" y="4638117"/>
            <a:ext cx="2708362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dirty="0" smtClean="0"/>
              <a:t>b-r. Reversible </a:t>
            </a:r>
            <a:r>
              <a:rPr lang="en-US" sz="2000" dirty="0" err="1" smtClean="0"/>
              <a:t>Sklar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199465" y="2944810"/>
            <a:ext cx="53463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Standard analysis:</a:t>
            </a:r>
          </a:p>
          <a:p>
            <a:r>
              <a:rPr lang="en-US" dirty="0" smtClean="0"/>
              <a:t>No Effect emotion: </a:t>
            </a:r>
            <a:r>
              <a:rPr lang="en-US" dirty="0"/>
              <a:t>B = </a:t>
            </a:r>
            <a:r>
              <a:rPr lang="en-US" dirty="0" smtClean="0"/>
              <a:t>0.02, </a:t>
            </a:r>
            <a:r>
              <a:rPr lang="en-US" i="1" dirty="0" smtClean="0"/>
              <a:t>t</a:t>
            </a:r>
            <a:r>
              <a:rPr lang="en-US" dirty="0" smtClean="0"/>
              <a:t>=0.9, </a:t>
            </a:r>
            <a:r>
              <a:rPr lang="en-US" i="1" dirty="0"/>
              <a:t>p</a:t>
            </a:r>
            <a:r>
              <a:rPr lang="en-US" dirty="0" smtClean="0"/>
              <a:t>=.38</a:t>
            </a:r>
          </a:p>
          <a:p>
            <a:r>
              <a:rPr lang="en-US" b="1" dirty="0" err="1" smtClean="0"/>
              <a:t>Inv</a:t>
            </a:r>
            <a:r>
              <a:rPr lang="en-US" b="1" dirty="0" smtClean="0"/>
              <a:t>-Gauss:</a:t>
            </a:r>
            <a:endParaRPr lang="en-US" b="1" dirty="0"/>
          </a:p>
          <a:p>
            <a:r>
              <a:rPr lang="en-US" dirty="0" smtClean="0"/>
              <a:t>No effect violation: </a:t>
            </a:r>
            <a:r>
              <a:rPr lang="en-US" dirty="0"/>
              <a:t>B = </a:t>
            </a:r>
            <a:r>
              <a:rPr lang="en-US" dirty="0" smtClean="0"/>
              <a:t>0.007, </a:t>
            </a:r>
            <a:r>
              <a:rPr lang="en-US" i="1" dirty="0" smtClean="0"/>
              <a:t>t</a:t>
            </a:r>
            <a:r>
              <a:rPr lang="en-US" dirty="0" smtClean="0"/>
              <a:t>=0.4, </a:t>
            </a:r>
            <a:r>
              <a:rPr lang="en-US" i="1" dirty="0"/>
              <a:t>p</a:t>
            </a:r>
            <a:r>
              <a:rPr lang="en-US" dirty="0" smtClean="0"/>
              <a:t>=.66</a:t>
            </a:r>
          </a:p>
          <a:p>
            <a:r>
              <a:rPr lang="en-US" dirty="0" smtClean="0"/>
              <a:t>Longer </a:t>
            </a:r>
            <a:r>
              <a:rPr lang="en-US" dirty="0" err="1" smtClean="0"/>
              <a:t>stims</a:t>
            </a:r>
            <a:r>
              <a:rPr lang="en-US" dirty="0" smtClean="0"/>
              <a:t> break faster: </a:t>
            </a:r>
            <a:r>
              <a:rPr lang="en-US" dirty="0"/>
              <a:t>B = </a:t>
            </a:r>
            <a:r>
              <a:rPr lang="en-US" dirty="0" smtClean="0"/>
              <a:t>-0.04, </a:t>
            </a:r>
            <a:r>
              <a:rPr lang="en-US" i="1" dirty="0" smtClean="0"/>
              <a:t>t</a:t>
            </a:r>
            <a:r>
              <a:rPr lang="en-US" dirty="0" smtClean="0"/>
              <a:t>=3.7, </a:t>
            </a:r>
            <a:r>
              <a:rPr lang="en-US" i="1" dirty="0" smtClean="0"/>
              <a:t>p</a:t>
            </a:r>
            <a:r>
              <a:rPr lang="en-US" dirty="0" smtClean="0"/>
              <a:t>&lt;.001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99465" y="5077786"/>
            <a:ext cx="60003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Standard analysis:</a:t>
            </a:r>
            <a:endParaRPr lang="en-US" b="1" dirty="0"/>
          </a:p>
          <a:p>
            <a:r>
              <a:rPr lang="en-US" dirty="0" smtClean="0"/>
              <a:t>Marginal Effect emotion: </a:t>
            </a:r>
            <a:r>
              <a:rPr lang="en-US" dirty="0"/>
              <a:t>(</a:t>
            </a:r>
            <a:r>
              <a:rPr lang="en-US" i="1" dirty="0" smtClean="0"/>
              <a:t>t</a:t>
            </a:r>
            <a:r>
              <a:rPr lang="en-US" dirty="0" smtClean="0"/>
              <a:t>(63)=1.96,</a:t>
            </a:r>
            <a:r>
              <a:rPr lang="en-US" i="1" dirty="0" smtClean="0"/>
              <a:t>p</a:t>
            </a:r>
            <a:r>
              <a:rPr lang="en-US" dirty="0" smtClean="0"/>
              <a:t>=.05)</a:t>
            </a:r>
            <a:endParaRPr lang="en-US" dirty="0"/>
          </a:p>
          <a:p>
            <a:r>
              <a:rPr lang="en-US" b="1" dirty="0" err="1"/>
              <a:t>Inv</a:t>
            </a:r>
            <a:r>
              <a:rPr lang="en-US" b="1" dirty="0"/>
              <a:t>-Gauss:</a:t>
            </a:r>
          </a:p>
          <a:p>
            <a:r>
              <a:rPr lang="en-US" dirty="0"/>
              <a:t>No effect violation: B = </a:t>
            </a:r>
            <a:r>
              <a:rPr lang="en-US" dirty="0" smtClean="0"/>
              <a:t>0.016, </a:t>
            </a:r>
            <a:r>
              <a:rPr lang="en-US" i="1" dirty="0" smtClean="0"/>
              <a:t>t</a:t>
            </a:r>
            <a:r>
              <a:rPr lang="en-US" dirty="0" smtClean="0"/>
              <a:t>=0.99, </a:t>
            </a:r>
            <a:r>
              <a:rPr lang="en-US" i="1" dirty="0"/>
              <a:t>p</a:t>
            </a:r>
            <a:r>
              <a:rPr lang="en-US" dirty="0" smtClean="0"/>
              <a:t>=.32</a:t>
            </a:r>
            <a:endParaRPr lang="en-US" dirty="0"/>
          </a:p>
          <a:p>
            <a:r>
              <a:rPr lang="en-US" dirty="0"/>
              <a:t>Longer </a:t>
            </a:r>
            <a:r>
              <a:rPr lang="en-US" dirty="0" err="1" smtClean="0"/>
              <a:t>stims</a:t>
            </a:r>
            <a:r>
              <a:rPr lang="en-US" dirty="0" smtClean="0"/>
              <a:t> break marg. faster</a:t>
            </a:r>
            <a:r>
              <a:rPr lang="en-US" dirty="0"/>
              <a:t>: B = -</a:t>
            </a:r>
            <a:r>
              <a:rPr lang="en-US" dirty="0" smtClean="0"/>
              <a:t>0.019, </a:t>
            </a:r>
            <a:r>
              <a:rPr lang="en-US" i="1" dirty="0" smtClean="0"/>
              <a:t>t</a:t>
            </a:r>
            <a:r>
              <a:rPr lang="en-US" dirty="0" smtClean="0"/>
              <a:t>=1.7, </a:t>
            </a:r>
            <a:r>
              <a:rPr lang="en-US" i="1" dirty="0" smtClean="0"/>
              <a:t>p</a:t>
            </a:r>
            <a:r>
              <a:rPr lang="en-US" dirty="0"/>
              <a:t>=</a:t>
            </a:r>
            <a:r>
              <a:rPr lang="en-US" dirty="0" smtClean="0"/>
              <a:t>.08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54"/>
          <a:stretch/>
        </p:blipFill>
        <p:spPr>
          <a:xfrm>
            <a:off x="223911" y="4484904"/>
            <a:ext cx="2494965" cy="22801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2541342"/>
            <a:ext cx="2724686" cy="181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 bwMode="auto">
          <a:xfrm>
            <a:off x="8100383" y="719623"/>
            <a:ext cx="831723" cy="47899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376096" y="719623"/>
            <a:ext cx="831723" cy="47899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740429" y="77767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953797" y="-39075"/>
            <a:ext cx="1096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Expected </a:t>
            </a:r>
          </a:p>
          <a:p>
            <a:pPr algn="ctr"/>
            <a:r>
              <a:rPr lang="en-US" sz="1600" dirty="0" smtClean="0"/>
              <a:t>Direction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rot="10800000">
            <a:off x="5568997" y="77767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400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684138" y="-38795"/>
            <a:ext cx="1335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Unexpected </a:t>
            </a:r>
          </a:p>
          <a:p>
            <a:pPr algn="ctr"/>
            <a:r>
              <a:rPr lang="en-US" sz="1600" dirty="0" smtClean="0"/>
              <a:t>Direction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rot="5400000">
            <a:off x="7500002" y="170075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604206" y="-33629"/>
            <a:ext cx="86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No effect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-1" y="1397717"/>
            <a:ext cx="3492241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Sklar’s</a:t>
            </a:r>
            <a:r>
              <a:rPr lang="en-US" sz="2200" dirty="0" smtClean="0"/>
              <a:t> Nonsense Phrases</a:t>
            </a:r>
            <a:endParaRPr lang="en-US" sz="2200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rot="10800000">
            <a:off x="3962497" y="1502223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400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70213" y="189410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(marginal)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34147" y="784940"/>
            <a:ext cx="1056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Round 1</a:t>
            </a:r>
          </a:p>
          <a:p>
            <a:pPr algn="ctr"/>
            <a:r>
              <a:rPr lang="en-US" dirty="0" smtClean="0"/>
              <a:t>(linear)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34096" y="784939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Rnd</a:t>
            </a:r>
            <a:r>
              <a:rPr lang="en-US" dirty="0" smtClean="0"/>
              <a:t> 1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Inv</a:t>
            </a:r>
            <a:r>
              <a:rPr lang="en-US" dirty="0" smtClean="0"/>
              <a:t>-G)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 rot="5400000">
            <a:off x="4950815" y="1515285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rot="10800000">
            <a:off x="6620036" y="1515286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400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6168630" y="784940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Rnd</a:t>
            </a:r>
            <a:r>
              <a:rPr lang="en-US" dirty="0" smtClean="0"/>
              <a:t> 2</a:t>
            </a:r>
          </a:p>
          <a:p>
            <a:pPr algn="ctr"/>
            <a:r>
              <a:rPr lang="en-US" dirty="0" smtClean="0"/>
              <a:t>(linear)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78572" y="784939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Rnd</a:t>
            </a:r>
            <a:r>
              <a:rPr lang="en-US" dirty="0" smtClean="0"/>
              <a:t> 2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Inv</a:t>
            </a:r>
            <a:r>
              <a:rPr lang="en-US" dirty="0" smtClean="0"/>
              <a:t>-G)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 rot="5400000">
            <a:off x="7556102" y="1515285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" y="2582086"/>
            <a:ext cx="3492240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Reversible Nonsense Phr.</a:t>
            </a:r>
            <a:endParaRPr lang="en-US" sz="2200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 rot="5400000">
            <a:off x="3962496" y="2668390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rot="5400000">
            <a:off x="4950815" y="2668388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6618607" y="2668386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7548779" y="2668384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-1" y="3560222"/>
            <a:ext cx="3492241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Sklar’s</a:t>
            </a:r>
            <a:r>
              <a:rPr lang="en-US" sz="2200" dirty="0" smtClean="0"/>
              <a:t> Emotional Phrases</a:t>
            </a:r>
            <a:endParaRPr lang="en-US" sz="2200" dirty="0"/>
          </a:p>
        </p:txBody>
      </p:sp>
      <p:cxnSp>
        <p:nvCxnSpPr>
          <p:cNvPr id="32" name="Straight Arrow Connector 31"/>
          <p:cNvCxnSpPr/>
          <p:nvPr/>
        </p:nvCxnSpPr>
        <p:spPr bwMode="auto">
          <a:xfrm rot="5400000">
            <a:off x="4950815" y="3677790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>
            <a:off x="7556102" y="3677790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1" y="4705400"/>
            <a:ext cx="3492240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Reversible Emo Phrases</a:t>
            </a:r>
            <a:endParaRPr lang="en-US" sz="2200" dirty="0"/>
          </a:p>
        </p:txBody>
      </p:sp>
      <p:cxnSp>
        <p:nvCxnSpPr>
          <p:cNvPr id="36" name="Straight Arrow Connector 35"/>
          <p:cNvCxnSpPr/>
          <p:nvPr/>
        </p:nvCxnSpPr>
        <p:spPr bwMode="auto">
          <a:xfrm rot="5400000">
            <a:off x="3962496" y="4791704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rot="5400000">
            <a:off x="4950815" y="4791702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rot="5400000">
            <a:off x="7548779" y="4791698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rot="5400000">
            <a:off x="6618607" y="3677790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6618405" y="4752517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6131249" y="507907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(marginal)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48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-1" y="1865199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i</a:t>
            </a:r>
            <a:r>
              <a:rPr lang="en-US" i="1" dirty="0" smtClean="0"/>
              <a:t> ironed the coffee </a:t>
            </a:r>
            <a:r>
              <a:rPr lang="en-US" dirty="0" smtClean="0"/>
              <a:t>(102 items)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3012973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the steak ate Mike (</a:t>
            </a:r>
            <a:r>
              <a:rPr lang="en-US" dirty="0" smtClean="0"/>
              <a:t>300 items)</a:t>
            </a:r>
            <a:endParaRPr lang="en-US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-5696" y="3991109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stomach pump </a:t>
            </a:r>
            <a:r>
              <a:rPr lang="en-US" dirty="0" smtClean="0"/>
              <a:t>(50 items)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0" y="5136287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the kitten chewed the lawnmower</a:t>
            </a:r>
            <a:endParaRPr lang="en-US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5340453" y="784938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Rnd</a:t>
            </a:r>
            <a:r>
              <a:rPr lang="en-US" dirty="0" smtClean="0"/>
              <a:t> 1</a:t>
            </a:r>
          </a:p>
          <a:p>
            <a:pPr algn="ctr"/>
            <a:r>
              <a:rPr lang="en-US" dirty="0" smtClean="0"/>
              <a:t>Length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5763489" y="1515284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5763489" y="2668383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>
            <a:off x="5763489" y="3664538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rot="10800000">
            <a:off x="5763487" y="4791695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400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-5696" y="544428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(56 items)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098998" y="784938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Rnd</a:t>
            </a:r>
            <a:r>
              <a:rPr lang="en-US" dirty="0" smtClean="0"/>
              <a:t> 2</a:t>
            </a:r>
          </a:p>
          <a:p>
            <a:pPr algn="ctr"/>
            <a:r>
              <a:rPr lang="en-US" dirty="0" smtClean="0"/>
              <a:t>Length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8522034" y="1515284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>
            <a:off x="8522034" y="2668383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>
            <a:off x="8522034" y="3664538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8522032" y="4752517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7920588" y="508774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(marginal)</a:t>
            </a:r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845716" y="5546192"/>
            <a:ext cx="6995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smtClean="0"/>
              <a:t>No robust evidence for unconscious interpretation.</a:t>
            </a:r>
          </a:p>
          <a:p>
            <a:pPr marL="457200" indent="-457200">
              <a:buAutoNum type="arabicPeriod"/>
            </a:pPr>
            <a:r>
              <a:rPr lang="en-US" sz="2000" b="1" dirty="0" smtClean="0"/>
              <a:t>Marginal effects for low n conditions, esp. using ill-suited analysis methods.</a:t>
            </a:r>
          </a:p>
          <a:p>
            <a:pPr marL="457200" indent="-457200">
              <a:buAutoNum type="arabicPeriod"/>
            </a:pPr>
            <a:r>
              <a:rPr lang="en-US" sz="2000" b="1" dirty="0" smtClean="0"/>
              <a:t>Low power b-CFS effects are highly unstable.</a:t>
            </a:r>
            <a:endParaRPr lang="en-US" sz="2000" b="1" dirty="0"/>
          </a:p>
        </p:txBody>
      </p:sp>
      <p:cxnSp>
        <p:nvCxnSpPr>
          <p:cNvPr id="66" name="Straight Arrow Connector 65"/>
          <p:cNvCxnSpPr/>
          <p:nvPr/>
        </p:nvCxnSpPr>
        <p:spPr bwMode="auto">
          <a:xfrm rot="5400000">
            <a:off x="3966090" y="3677790"/>
            <a:ext cx="2" cy="444136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6202064" y="186262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(p=.02)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18" grpId="0"/>
      <p:bldP spid="21" grpId="0"/>
      <p:bldP spid="22" grpId="0"/>
      <p:bldP spid="42" grpId="0"/>
      <p:bldP spid="50" grpId="0"/>
      <p:bldP spid="56" grpId="0"/>
      <p:bldP spid="62" grpId="0"/>
      <p:bldP spid="63" grpId="0"/>
      <p:bldP spid="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657" y="938480"/>
            <a:ext cx="69952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smtClean="0"/>
              <a:t>No robust evidence for unconscious interpretation (in English).</a:t>
            </a:r>
          </a:p>
          <a:p>
            <a:pPr marL="457200" indent="-457200">
              <a:buAutoNum type="arabicPeriod"/>
            </a:pPr>
            <a:r>
              <a:rPr lang="en-US" sz="2000" b="1" dirty="0" smtClean="0"/>
              <a:t>Marginal effects for low n conditions, when using ill-suited analysis methods.</a:t>
            </a:r>
          </a:p>
          <a:p>
            <a:pPr marL="457200" indent="-457200">
              <a:buAutoNum type="arabicPeriod"/>
            </a:pPr>
            <a:r>
              <a:rPr lang="en-US" sz="2000" b="1" dirty="0" smtClean="0"/>
              <a:t>Low power b-CFS effects are highly unstable.</a:t>
            </a:r>
            <a:endParaRPr lang="en-US" sz="2000" b="1" dirty="0"/>
          </a:p>
        </p:txBody>
      </p:sp>
      <p:sp>
        <p:nvSpPr>
          <p:cNvPr id="6" name="Freeform 5"/>
          <p:cNvSpPr/>
          <p:nvPr/>
        </p:nvSpPr>
        <p:spPr bwMode="auto">
          <a:xfrm>
            <a:off x="1619795" y="3383282"/>
            <a:ext cx="3683726" cy="548761"/>
          </a:xfrm>
          <a:custGeom>
            <a:avLst/>
            <a:gdLst>
              <a:gd name="connsiteX0" fmla="*/ 0 w 3683726"/>
              <a:gd name="connsiteY0" fmla="*/ 39189 h 548761"/>
              <a:gd name="connsiteX1" fmla="*/ 770709 w 3683726"/>
              <a:gd name="connsiteY1" fmla="*/ 548640 h 548761"/>
              <a:gd name="connsiteX2" fmla="*/ 3683726 w 3683726"/>
              <a:gd name="connsiteY2" fmla="*/ 0 h 54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726" h="548761">
                <a:moveTo>
                  <a:pt x="0" y="39189"/>
                </a:moveTo>
                <a:cubicBezTo>
                  <a:pt x="78377" y="297180"/>
                  <a:pt x="156755" y="555172"/>
                  <a:pt x="770709" y="548640"/>
                </a:cubicBezTo>
                <a:cubicBezTo>
                  <a:pt x="1384663" y="542109"/>
                  <a:pt x="3683726" y="0"/>
                  <a:pt x="3683726" y="0"/>
                </a:cubicBezTo>
              </a:path>
            </a:pathLst>
          </a:cu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3967" y="3242163"/>
            <a:ext cx="304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Demands on working memory.</a:t>
            </a:r>
            <a:endParaRPr lang="en-US" sz="2400" i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8160" y="3898571"/>
            <a:ext cx="7772400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/>
            <a:endParaRPr lang="en-US" kern="0" dirty="0" smtClean="0"/>
          </a:p>
          <a:p>
            <a:pPr defTabSz="914400"/>
            <a:r>
              <a:rPr lang="en-US" i="1" dirty="0"/>
              <a:t>the </a:t>
            </a:r>
            <a:r>
              <a:rPr lang="en-US" i="1" dirty="0" smtClean="0"/>
              <a:t>rabbit that Elmer wants</a:t>
            </a:r>
            <a:endParaRPr lang="en-US" i="1" dirty="0"/>
          </a:p>
          <a:p>
            <a:pPr defTabSz="914400"/>
            <a:endParaRPr lang="en-US" i="1" kern="0" dirty="0" smtClean="0"/>
          </a:p>
          <a:p>
            <a:pPr defTabSz="914400"/>
            <a:r>
              <a:rPr lang="en-US" i="1" kern="0" dirty="0" smtClean="0"/>
              <a:t>the lady that Elmer wants</a:t>
            </a:r>
            <a:endParaRPr lang="en-US" i="1" kern="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4598126" y="5029201"/>
            <a:ext cx="209006" cy="66620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03967" y="4926578"/>
            <a:ext cx="304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Access </a:t>
            </a:r>
            <a:r>
              <a:rPr lang="en-US" sz="2400" i="1" smtClean="0"/>
              <a:t>to broader world knowledge</a:t>
            </a:r>
            <a:endParaRPr lang="en-US" sz="2400" i="1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18161" y="2146945"/>
            <a:ext cx="7772400" cy="2514600"/>
          </a:xfrm>
        </p:spPr>
        <p:txBody>
          <a:bodyPr/>
          <a:lstStyle/>
          <a:p>
            <a:endParaRPr lang="en-US" dirty="0" smtClean="0"/>
          </a:p>
          <a:p>
            <a:r>
              <a:rPr lang="en-US" i="1" dirty="0" smtClean="0"/>
              <a:t>the rabbit that Elmer wants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32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0447" y="1763484"/>
            <a:ext cx="82034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Quote about amazingness of b-CFS.</a:t>
            </a:r>
          </a:p>
          <a:p>
            <a:endParaRPr lang="en-US" sz="2400" dirty="0" smtClean="0"/>
          </a:p>
          <a:p>
            <a:r>
              <a:rPr lang="en-US" sz="2400" dirty="0" smtClean="0"/>
              <a:t>No. b-CFS is a horrible and unstable method, with a nasty habit of producing false positives if analyzed using the standard suite of inferential statistics. Results are only robust with large numbers of items per participant.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242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514" y="522514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Thank you to:</a:t>
            </a: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2965268" y="1854926"/>
            <a:ext cx="537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 </a:t>
            </a:r>
            <a:r>
              <a:rPr lang="en-US" dirty="0" err="1" smtClean="0"/>
              <a:t>Hassin</a:t>
            </a:r>
            <a:r>
              <a:rPr lang="en-US" dirty="0" smtClean="0"/>
              <a:t>   	 </a:t>
            </a:r>
            <a:r>
              <a:rPr lang="en-US" dirty="0" err="1" smtClean="0"/>
              <a:t>Asael</a:t>
            </a:r>
            <a:r>
              <a:rPr lang="en-US" dirty="0" smtClean="0"/>
              <a:t> </a:t>
            </a:r>
            <a:r>
              <a:rPr lang="en-US" dirty="0" err="1" smtClean="0"/>
              <a:t>Sklar</a:t>
            </a:r>
            <a:r>
              <a:rPr lang="en-US" dirty="0" smtClean="0"/>
              <a:t>		Ariel Goldstein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5" y="419100"/>
            <a:ext cx="8986293" cy="5001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8857" y="5904411"/>
            <a:ext cx="536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Google Scholar, 120 citations (as of yesterday)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3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Many thanks to: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driving </a:t>
            </a:r>
            <a:r>
              <a:rPr lang="en-US" dirty="0" err="1" smtClean="0"/>
              <a:t>Sklar’s</a:t>
            </a:r>
            <a:r>
              <a:rPr lang="en-US" dirty="0" smtClean="0"/>
              <a:t> nonsense phrase effect?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1" y="1224643"/>
            <a:ext cx="2704010" cy="2704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5"/>
          <a:stretch/>
        </p:blipFill>
        <p:spPr>
          <a:xfrm>
            <a:off x="46086" y="4010297"/>
            <a:ext cx="2788555" cy="24100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4641" y="122464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34 Violation Sentences: </a:t>
            </a:r>
          </a:p>
          <a:p>
            <a:r>
              <a:rPr lang="en-US" i="1" dirty="0"/>
              <a:t>			I ironed the coffee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68 Control Sentences:</a:t>
            </a:r>
          </a:p>
          <a:p>
            <a:r>
              <a:rPr lang="en-US" dirty="0"/>
              <a:t>			</a:t>
            </a:r>
            <a:r>
              <a:rPr lang="en-US" i="1" dirty="0"/>
              <a:t>I made the coffee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1" y="2576648"/>
            <a:ext cx="2952204" cy="19681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35764" y="2576648"/>
            <a:ext cx="2755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1000 null experiments using skew </a:t>
            </a:r>
            <a:r>
              <a:rPr lang="en-US" i="1" dirty="0" smtClean="0"/>
              <a:t>t</a:t>
            </a:r>
            <a:r>
              <a:rPr lang="en-US" dirty="0" smtClean="0"/>
              <a:t> distribution.</a:t>
            </a:r>
          </a:p>
          <a:p>
            <a:endParaRPr lang="en-US" dirty="0"/>
          </a:p>
          <a:p>
            <a:r>
              <a:rPr lang="en-US" dirty="0" smtClean="0"/>
              <a:t>Applied </a:t>
            </a:r>
            <a:r>
              <a:rPr lang="en-US" dirty="0" err="1" smtClean="0"/>
              <a:t>Sklar</a:t>
            </a:r>
            <a:r>
              <a:rPr lang="en-US" dirty="0" smtClean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exclusion criteria.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44091" y="4836258"/>
            <a:ext cx="5603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False positive rate ~ 0.15 (1 in 7 chance of a significant result).</a:t>
            </a:r>
          </a:p>
          <a:p>
            <a:endParaRPr lang="en-US" b="1" dirty="0"/>
          </a:p>
          <a:p>
            <a:r>
              <a:rPr lang="en-US" b="1" dirty="0" smtClean="0"/>
              <a:t>Almost 1 in 4 chance of a marginal result.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2332" y="1332411"/>
            <a:ext cx="91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 = .08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70868" y="4036421"/>
            <a:ext cx="91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dirty="0" smtClean="0"/>
              <a:t> = .02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RTs still skewed when averaged?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8802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5941" y="5786843"/>
            <a:ext cx="1423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 ironed the coffee</a:t>
            </a:r>
            <a:endParaRPr lang="en-US" sz="2200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 bwMode="auto">
          <a:xfrm flipV="1">
            <a:off x="907867" y="5434146"/>
            <a:ext cx="346166" cy="3526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190257" y="5766236"/>
            <a:ext cx="1423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 ironed the shirt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8" idx="2"/>
          </p:cNvCxnSpPr>
          <p:nvPr/>
        </p:nvCxnSpPr>
        <p:spPr bwMode="auto">
          <a:xfrm flipH="1" flipV="1">
            <a:off x="2518377" y="5443238"/>
            <a:ext cx="383806" cy="32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5900670" y="3179792"/>
            <a:ext cx="2140718" cy="2276510"/>
            <a:chOff x="8472658" y="2164861"/>
            <a:chExt cx="2140718" cy="2276510"/>
          </a:xfrm>
        </p:grpSpPr>
        <p:sp>
          <p:nvSpPr>
            <p:cNvPr id="21" name="TextBox 20"/>
            <p:cNvSpPr txBox="1"/>
            <p:nvPr/>
          </p:nvSpPr>
          <p:spPr>
            <a:xfrm>
              <a:off x="9012638" y="407203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r>
                <a:rPr lang="en-US" dirty="0" err="1" smtClean="0"/>
                <a:t>ve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050401" y="407203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r>
                <a:rPr lang="en-US" dirty="0" err="1" smtClean="0"/>
                <a:t>ve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7641661" y="2995858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reaction time (</a:t>
              </a:r>
              <a:r>
                <a:rPr lang="en-US" dirty="0" err="1" smtClean="0"/>
                <a:t>ms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24" name="Freeform 23"/>
          <p:cNvSpPr/>
          <p:nvPr/>
        </p:nvSpPr>
        <p:spPr bwMode="auto">
          <a:xfrm>
            <a:off x="6662058" y="3635819"/>
            <a:ext cx="1672045" cy="1031966"/>
          </a:xfrm>
          <a:custGeom>
            <a:avLst/>
            <a:gdLst>
              <a:gd name="connsiteX0" fmla="*/ 0 w 1672045"/>
              <a:gd name="connsiteY0" fmla="*/ 1031966 h 1031966"/>
              <a:gd name="connsiteX1" fmla="*/ 104503 w 1672045"/>
              <a:gd name="connsiteY1" fmla="*/ 979714 h 1031966"/>
              <a:gd name="connsiteX2" fmla="*/ 209005 w 1672045"/>
              <a:gd name="connsiteY2" fmla="*/ 914400 h 1031966"/>
              <a:gd name="connsiteX3" fmla="*/ 248194 w 1672045"/>
              <a:gd name="connsiteY3" fmla="*/ 888274 h 1031966"/>
              <a:gd name="connsiteX4" fmla="*/ 313508 w 1672045"/>
              <a:gd name="connsiteY4" fmla="*/ 862149 h 1031966"/>
              <a:gd name="connsiteX5" fmla="*/ 378823 w 1672045"/>
              <a:gd name="connsiteY5" fmla="*/ 809897 h 1031966"/>
              <a:gd name="connsiteX6" fmla="*/ 535577 w 1672045"/>
              <a:gd name="connsiteY6" fmla="*/ 731520 h 1031966"/>
              <a:gd name="connsiteX7" fmla="*/ 705394 w 1672045"/>
              <a:gd name="connsiteY7" fmla="*/ 640080 h 1031966"/>
              <a:gd name="connsiteX8" fmla="*/ 757645 w 1672045"/>
              <a:gd name="connsiteY8" fmla="*/ 613954 h 1031966"/>
              <a:gd name="connsiteX9" fmla="*/ 796834 w 1672045"/>
              <a:gd name="connsiteY9" fmla="*/ 587829 h 1031966"/>
              <a:gd name="connsiteX10" fmla="*/ 901337 w 1672045"/>
              <a:gd name="connsiteY10" fmla="*/ 535577 h 1031966"/>
              <a:gd name="connsiteX11" fmla="*/ 953588 w 1672045"/>
              <a:gd name="connsiteY11" fmla="*/ 496389 h 1031966"/>
              <a:gd name="connsiteX12" fmla="*/ 1058091 w 1672045"/>
              <a:gd name="connsiteY12" fmla="*/ 457200 h 1031966"/>
              <a:gd name="connsiteX13" fmla="*/ 1162594 w 1672045"/>
              <a:gd name="connsiteY13" fmla="*/ 391886 h 1031966"/>
              <a:gd name="connsiteX14" fmla="*/ 1227908 w 1672045"/>
              <a:gd name="connsiteY14" fmla="*/ 352697 h 1031966"/>
              <a:gd name="connsiteX15" fmla="*/ 1280160 w 1672045"/>
              <a:gd name="connsiteY15" fmla="*/ 313509 h 1031966"/>
              <a:gd name="connsiteX16" fmla="*/ 1397725 w 1672045"/>
              <a:gd name="connsiteY16" fmla="*/ 209006 h 1031966"/>
              <a:gd name="connsiteX17" fmla="*/ 1463040 w 1672045"/>
              <a:gd name="connsiteY17" fmla="*/ 130629 h 1031966"/>
              <a:gd name="connsiteX18" fmla="*/ 1541417 w 1672045"/>
              <a:gd name="connsiteY18" fmla="*/ 78377 h 1031966"/>
              <a:gd name="connsiteX19" fmla="*/ 1580605 w 1672045"/>
              <a:gd name="connsiteY19" fmla="*/ 39189 h 1031966"/>
              <a:gd name="connsiteX20" fmla="*/ 1632857 w 1672045"/>
              <a:gd name="connsiteY20" fmla="*/ 13063 h 1031966"/>
              <a:gd name="connsiteX21" fmla="*/ 1672045 w 1672045"/>
              <a:gd name="connsiteY21" fmla="*/ 0 h 103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72045" h="1031966">
                <a:moveTo>
                  <a:pt x="0" y="1031966"/>
                </a:moveTo>
                <a:cubicBezTo>
                  <a:pt x="43361" y="1014621"/>
                  <a:pt x="70262" y="1009063"/>
                  <a:pt x="104503" y="979714"/>
                </a:cubicBezTo>
                <a:cubicBezTo>
                  <a:pt x="184730" y="910948"/>
                  <a:pt x="121720" y="936222"/>
                  <a:pt x="209005" y="914400"/>
                </a:cubicBezTo>
                <a:cubicBezTo>
                  <a:pt x="222068" y="905691"/>
                  <a:pt x="234152" y="895295"/>
                  <a:pt x="248194" y="888274"/>
                </a:cubicBezTo>
                <a:cubicBezTo>
                  <a:pt x="269167" y="877788"/>
                  <a:pt x="293401" y="874213"/>
                  <a:pt x="313508" y="862149"/>
                </a:cubicBezTo>
                <a:cubicBezTo>
                  <a:pt x="337416" y="847804"/>
                  <a:pt x="354791" y="824033"/>
                  <a:pt x="378823" y="809897"/>
                </a:cubicBezTo>
                <a:cubicBezTo>
                  <a:pt x="429176" y="780277"/>
                  <a:pt x="485484" y="761577"/>
                  <a:pt x="535577" y="731520"/>
                </a:cubicBezTo>
                <a:cubicBezTo>
                  <a:pt x="634291" y="672291"/>
                  <a:pt x="578176" y="703689"/>
                  <a:pt x="705394" y="640080"/>
                </a:cubicBezTo>
                <a:cubicBezTo>
                  <a:pt x="722811" y="631371"/>
                  <a:pt x="741442" y="624755"/>
                  <a:pt x="757645" y="613954"/>
                </a:cubicBezTo>
                <a:cubicBezTo>
                  <a:pt x="770708" y="605246"/>
                  <a:pt x="783051" y="595347"/>
                  <a:pt x="796834" y="587829"/>
                </a:cubicBezTo>
                <a:cubicBezTo>
                  <a:pt x="831025" y="569180"/>
                  <a:pt x="870180" y="558945"/>
                  <a:pt x="901337" y="535577"/>
                </a:cubicBezTo>
                <a:cubicBezTo>
                  <a:pt x="918754" y="522514"/>
                  <a:pt x="935126" y="507928"/>
                  <a:pt x="953588" y="496389"/>
                </a:cubicBezTo>
                <a:cubicBezTo>
                  <a:pt x="1026327" y="450927"/>
                  <a:pt x="982865" y="485410"/>
                  <a:pt x="1058091" y="457200"/>
                </a:cubicBezTo>
                <a:cubicBezTo>
                  <a:pt x="1116410" y="435330"/>
                  <a:pt x="1109752" y="427114"/>
                  <a:pt x="1162594" y="391886"/>
                </a:cubicBezTo>
                <a:cubicBezTo>
                  <a:pt x="1183719" y="377802"/>
                  <a:pt x="1206783" y="366781"/>
                  <a:pt x="1227908" y="352697"/>
                </a:cubicBezTo>
                <a:cubicBezTo>
                  <a:pt x="1246023" y="340620"/>
                  <a:pt x="1262444" y="326163"/>
                  <a:pt x="1280160" y="313509"/>
                </a:cubicBezTo>
                <a:cubicBezTo>
                  <a:pt x="1330131" y="277815"/>
                  <a:pt x="1355217" y="272767"/>
                  <a:pt x="1397725" y="209006"/>
                </a:cubicBezTo>
                <a:cubicBezTo>
                  <a:pt x="1420949" y="174170"/>
                  <a:pt x="1428222" y="157710"/>
                  <a:pt x="1463040" y="130629"/>
                </a:cubicBezTo>
                <a:cubicBezTo>
                  <a:pt x="1487825" y="111352"/>
                  <a:pt x="1519214" y="100580"/>
                  <a:pt x="1541417" y="78377"/>
                </a:cubicBezTo>
                <a:cubicBezTo>
                  <a:pt x="1554480" y="65314"/>
                  <a:pt x="1565573" y="49926"/>
                  <a:pt x="1580605" y="39189"/>
                </a:cubicBezTo>
                <a:cubicBezTo>
                  <a:pt x="1596451" y="27870"/>
                  <a:pt x="1614958" y="20734"/>
                  <a:pt x="1632857" y="13063"/>
                </a:cubicBezTo>
                <a:cubicBezTo>
                  <a:pt x="1645513" y="7639"/>
                  <a:pt x="1672045" y="0"/>
                  <a:pt x="1672045" y="0"/>
                </a:cubicBezTo>
              </a:path>
            </a:pathLst>
          </a:cu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76404" y="3166728"/>
            <a:ext cx="2567241" cy="2276510"/>
            <a:chOff x="763788" y="1181174"/>
            <a:chExt cx="2567241" cy="2276510"/>
          </a:xfrm>
        </p:grpSpPr>
        <p:sp>
          <p:nvSpPr>
            <p:cNvPr id="7" name="TextBox 6"/>
            <p:cNvSpPr txBox="1"/>
            <p:nvPr/>
          </p:nvSpPr>
          <p:spPr>
            <a:xfrm>
              <a:off x="1303768" y="3088352"/>
              <a:ext cx="1065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Violation</a:t>
              </a:r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1531" y="308835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812437" y="1712779"/>
              <a:ext cx="136896" cy="1388635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 flipH="1">
              <a:off x="2825540" y="1442433"/>
              <a:ext cx="52252" cy="1658982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-67209" y="201217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reaction time (</a:t>
              </a:r>
              <a:r>
                <a:rPr lang="en-US" dirty="0" err="1" smtClean="0"/>
                <a:t>ms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1306286" y="1306283"/>
              <a:ext cx="2024743" cy="1815737"/>
            </a:xfrm>
            <a:custGeom>
              <a:avLst/>
              <a:gdLst>
                <a:gd name="connsiteX0" fmla="*/ 0 w 2024743"/>
                <a:gd name="connsiteY0" fmla="*/ 0 h 1815737"/>
                <a:gd name="connsiteX1" fmla="*/ 26125 w 2024743"/>
                <a:gd name="connsiteY1" fmla="*/ 901337 h 1815737"/>
                <a:gd name="connsiteX2" fmla="*/ 39188 w 2024743"/>
                <a:gd name="connsiteY2" fmla="*/ 940526 h 1815737"/>
                <a:gd name="connsiteX3" fmla="*/ 52251 w 2024743"/>
                <a:gd name="connsiteY3" fmla="*/ 1005840 h 1815737"/>
                <a:gd name="connsiteX4" fmla="*/ 65314 w 2024743"/>
                <a:gd name="connsiteY4" fmla="*/ 1058092 h 1815737"/>
                <a:gd name="connsiteX5" fmla="*/ 52251 w 2024743"/>
                <a:gd name="connsiteY5" fmla="*/ 1436915 h 1815737"/>
                <a:gd name="connsiteX6" fmla="*/ 39188 w 2024743"/>
                <a:gd name="connsiteY6" fmla="*/ 1502229 h 1815737"/>
                <a:gd name="connsiteX7" fmla="*/ 26125 w 2024743"/>
                <a:gd name="connsiteY7" fmla="*/ 1593669 h 1815737"/>
                <a:gd name="connsiteX8" fmla="*/ 0 w 2024743"/>
                <a:gd name="connsiteY8" fmla="*/ 1711235 h 1815737"/>
                <a:gd name="connsiteX9" fmla="*/ 13063 w 2024743"/>
                <a:gd name="connsiteY9" fmla="*/ 1776549 h 1815737"/>
                <a:gd name="connsiteX10" fmla="*/ 130628 w 2024743"/>
                <a:gd name="connsiteY10" fmla="*/ 1789612 h 1815737"/>
                <a:gd name="connsiteX11" fmla="*/ 182880 w 2024743"/>
                <a:gd name="connsiteY11" fmla="*/ 1802675 h 1815737"/>
                <a:gd name="connsiteX12" fmla="*/ 927463 w 2024743"/>
                <a:gd name="connsiteY12" fmla="*/ 1815737 h 1815737"/>
                <a:gd name="connsiteX13" fmla="*/ 1306285 w 2024743"/>
                <a:gd name="connsiteY13" fmla="*/ 1802675 h 1815737"/>
                <a:gd name="connsiteX14" fmla="*/ 1371600 w 2024743"/>
                <a:gd name="connsiteY14" fmla="*/ 1789612 h 1815737"/>
                <a:gd name="connsiteX15" fmla="*/ 1476103 w 2024743"/>
                <a:gd name="connsiteY15" fmla="*/ 1776549 h 1815737"/>
                <a:gd name="connsiteX16" fmla="*/ 2024743 w 2024743"/>
                <a:gd name="connsiteY16" fmla="*/ 1789612 h 181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4743" h="1815737">
                  <a:moveTo>
                    <a:pt x="0" y="0"/>
                  </a:moveTo>
                  <a:cubicBezTo>
                    <a:pt x="2059" y="94712"/>
                    <a:pt x="10957" y="704150"/>
                    <a:pt x="26125" y="901337"/>
                  </a:cubicBezTo>
                  <a:cubicBezTo>
                    <a:pt x="27181" y="915066"/>
                    <a:pt x="35848" y="927168"/>
                    <a:pt x="39188" y="940526"/>
                  </a:cubicBezTo>
                  <a:cubicBezTo>
                    <a:pt x="44573" y="962066"/>
                    <a:pt x="47435" y="984166"/>
                    <a:pt x="52251" y="1005840"/>
                  </a:cubicBezTo>
                  <a:cubicBezTo>
                    <a:pt x="56146" y="1023366"/>
                    <a:pt x="60960" y="1040675"/>
                    <a:pt x="65314" y="1058092"/>
                  </a:cubicBezTo>
                  <a:cubicBezTo>
                    <a:pt x="60960" y="1184366"/>
                    <a:pt x="59671" y="1310784"/>
                    <a:pt x="52251" y="1436915"/>
                  </a:cubicBezTo>
                  <a:cubicBezTo>
                    <a:pt x="50947" y="1459079"/>
                    <a:pt x="42838" y="1480329"/>
                    <a:pt x="39188" y="1502229"/>
                  </a:cubicBezTo>
                  <a:cubicBezTo>
                    <a:pt x="34126" y="1532600"/>
                    <a:pt x="31187" y="1563298"/>
                    <a:pt x="26125" y="1593669"/>
                  </a:cubicBezTo>
                  <a:cubicBezTo>
                    <a:pt x="17832" y="1643430"/>
                    <a:pt x="11745" y="1664256"/>
                    <a:pt x="0" y="1711235"/>
                  </a:cubicBezTo>
                  <a:cubicBezTo>
                    <a:pt x="4354" y="1733006"/>
                    <a:pt x="-5975" y="1765126"/>
                    <a:pt x="13063" y="1776549"/>
                  </a:cubicBezTo>
                  <a:cubicBezTo>
                    <a:pt x="46873" y="1796835"/>
                    <a:pt x="91657" y="1783616"/>
                    <a:pt x="130628" y="1789612"/>
                  </a:cubicBezTo>
                  <a:cubicBezTo>
                    <a:pt x="148373" y="1792342"/>
                    <a:pt x="164936" y="1802087"/>
                    <a:pt x="182880" y="1802675"/>
                  </a:cubicBezTo>
                  <a:cubicBezTo>
                    <a:pt x="430979" y="1810809"/>
                    <a:pt x="679269" y="1811383"/>
                    <a:pt x="927463" y="1815737"/>
                  </a:cubicBezTo>
                  <a:cubicBezTo>
                    <a:pt x="1053737" y="1811383"/>
                    <a:pt x="1180154" y="1810094"/>
                    <a:pt x="1306285" y="1802675"/>
                  </a:cubicBezTo>
                  <a:cubicBezTo>
                    <a:pt x="1328450" y="1801371"/>
                    <a:pt x="1349655" y="1792988"/>
                    <a:pt x="1371600" y="1789612"/>
                  </a:cubicBezTo>
                  <a:cubicBezTo>
                    <a:pt x="1406297" y="1784274"/>
                    <a:pt x="1441269" y="1780903"/>
                    <a:pt x="1476103" y="1776549"/>
                  </a:cubicBezTo>
                  <a:cubicBezTo>
                    <a:pt x="1998613" y="1789947"/>
                    <a:pt x="1815681" y="1789612"/>
                    <a:pt x="2024743" y="1789612"/>
                  </a:cubicBezTo>
                </a:path>
              </a:pathLst>
            </a:cu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7" name="Freeform 26"/>
          <p:cNvSpPr/>
          <p:nvPr/>
        </p:nvSpPr>
        <p:spPr bwMode="auto">
          <a:xfrm>
            <a:off x="6466116" y="3331026"/>
            <a:ext cx="1985554" cy="1776715"/>
          </a:xfrm>
          <a:custGeom>
            <a:avLst/>
            <a:gdLst>
              <a:gd name="connsiteX0" fmla="*/ 0 w 1985554"/>
              <a:gd name="connsiteY0" fmla="*/ 0 h 1776715"/>
              <a:gd name="connsiteX1" fmla="*/ 65314 w 1985554"/>
              <a:gd name="connsiteY1" fmla="*/ 1423851 h 1776715"/>
              <a:gd name="connsiteX2" fmla="*/ 91440 w 1985554"/>
              <a:gd name="connsiteY2" fmla="*/ 1619794 h 1776715"/>
              <a:gd name="connsiteX3" fmla="*/ 222068 w 1985554"/>
              <a:gd name="connsiteY3" fmla="*/ 1763486 h 1776715"/>
              <a:gd name="connsiteX4" fmla="*/ 1841862 w 1985554"/>
              <a:gd name="connsiteY4" fmla="*/ 1750423 h 1776715"/>
              <a:gd name="connsiteX5" fmla="*/ 1985554 w 1985554"/>
              <a:gd name="connsiteY5" fmla="*/ 1724297 h 177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554" h="1776715">
                <a:moveTo>
                  <a:pt x="0" y="0"/>
                </a:moveTo>
                <a:cubicBezTo>
                  <a:pt x="21771" y="474617"/>
                  <a:pt x="41588" y="949328"/>
                  <a:pt x="65314" y="1423851"/>
                </a:cubicBezTo>
                <a:cubicBezTo>
                  <a:pt x="71740" y="1552374"/>
                  <a:pt x="69796" y="1533221"/>
                  <a:pt x="91440" y="1619794"/>
                </a:cubicBezTo>
                <a:cubicBezTo>
                  <a:pt x="109580" y="1837490"/>
                  <a:pt x="51034" y="1766058"/>
                  <a:pt x="222068" y="1763486"/>
                </a:cubicBezTo>
                <a:lnTo>
                  <a:pt x="1841862" y="1750423"/>
                </a:lnTo>
                <a:cubicBezTo>
                  <a:pt x="1959038" y="1721129"/>
                  <a:pt x="1910459" y="1724297"/>
                  <a:pt x="1985554" y="1724297"/>
                </a:cubicBezTo>
              </a:path>
            </a:pathLst>
          </a:cu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74114" y="5778836"/>
            <a:ext cx="2223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mtClean="0"/>
              <a:t>stomach pump</a:t>
            </a:r>
            <a:endParaRPr lang="en-US" sz="2200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6282710" y="5464786"/>
            <a:ext cx="346166" cy="3526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7734919" y="5744624"/>
            <a:ext cx="1423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paper clip</a:t>
            </a:r>
            <a:endParaRPr lang="en-US" sz="2200" dirty="0"/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 flipV="1">
            <a:off x="8023850" y="5421626"/>
            <a:ext cx="383806" cy="32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1143000"/>
          </a:xfrm>
        </p:spPr>
        <p:txBody>
          <a:bodyPr/>
          <a:lstStyle/>
          <a:p>
            <a:r>
              <a:rPr lang="en-US" dirty="0" smtClean="0"/>
              <a:t>Breaking Continuous </a:t>
            </a:r>
            <a:r>
              <a:rPr lang="en-US" smtClean="0"/>
              <a:t>Flash Suppression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33" y="805500"/>
            <a:ext cx="3834369" cy="2869429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 bwMode="auto">
          <a:xfrm flipH="1" flipV="1">
            <a:off x="3461657" y="6400800"/>
            <a:ext cx="757646" cy="15548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245428" y="6426924"/>
            <a:ext cx="168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in Hebrew.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4" grpId="0" animBg="1"/>
      <p:bldP spid="27" grpId="0" animBg="1"/>
      <p:bldP spid="28" grpId="0"/>
      <p:bldP spid="30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Unconscious understanding?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1069894"/>
            <a:ext cx="7772400" cy="25146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800" dirty="0" smtClean="0"/>
              <a:t>Do these results replicate in English?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Do they survive more stringent controls?</a:t>
            </a:r>
            <a:endParaRPr lang="en-US" sz="2800" dirty="0"/>
          </a:p>
          <a:p>
            <a:pPr marL="514350" indent="-514350">
              <a:buAutoNum type="arabicPeriod"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20958" y="3736297"/>
            <a:ext cx="1423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 ironed the coffee</a:t>
            </a:r>
            <a:endParaRPr lang="en-US" sz="2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62227" y="2256935"/>
            <a:ext cx="1902791" cy="1611144"/>
            <a:chOff x="761418" y="1191546"/>
            <a:chExt cx="2569611" cy="2290626"/>
          </a:xfrm>
        </p:grpSpPr>
        <p:sp>
          <p:nvSpPr>
            <p:cNvPr id="13" name="TextBox 12"/>
            <p:cNvSpPr txBox="1"/>
            <p:nvPr/>
          </p:nvSpPr>
          <p:spPr>
            <a:xfrm>
              <a:off x="1303768" y="3088352"/>
              <a:ext cx="1037961" cy="393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Violation</a:t>
              </a:r>
              <a:endParaRPr lang="en-US" sz="1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41531" y="3088352"/>
              <a:ext cx="916128" cy="393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Control</a:t>
              </a:r>
              <a:endParaRPr lang="en-US" sz="1200" dirty="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812437" y="1712779"/>
              <a:ext cx="136896" cy="1388635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 flipH="1">
              <a:off x="2825540" y="1442433"/>
              <a:ext cx="52252" cy="1658982"/>
            </a:xfrm>
            <a:custGeom>
              <a:avLst/>
              <a:gdLst>
                <a:gd name="connsiteX0" fmla="*/ 27641 w 106019"/>
                <a:gd name="connsiteY0" fmla="*/ 1658982 h 1658982"/>
                <a:gd name="connsiteX1" fmla="*/ 53767 w 106019"/>
                <a:gd name="connsiteY1" fmla="*/ 1084217 h 1658982"/>
                <a:gd name="connsiteX2" fmla="*/ 79893 w 106019"/>
                <a:gd name="connsiteY2" fmla="*/ 888274 h 1658982"/>
                <a:gd name="connsiteX3" fmla="*/ 92956 w 106019"/>
                <a:gd name="connsiteY3" fmla="*/ 849085 h 1658982"/>
                <a:gd name="connsiteX4" fmla="*/ 106019 w 106019"/>
                <a:gd name="connsiteY4" fmla="*/ 757645 h 1658982"/>
                <a:gd name="connsiteX5" fmla="*/ 79893 w 106019"/>
                <a:gd name="connsiteY5" fmla="*/ 365760 h 1658982"/>
                <a:gd name="connsiteX6" fmla="*/ 66830 w 106019"/>
                <a:gd name="connsiteY6" fmla="*/ 326571 h 1658982"/>
                <a:gd name="connsiteX7" fmla="*/ 40704 w 106019"/>
                <a:gd name="connsiteY7" fmla="*/ 222068 h 1658982"/>
                <a:gd name="connsiteX8" fmla="*/ 1516 w 106019"/>
                <a:gd name="connsiteY8" fmla="*/ 143691 h 1658982"/>
                <a:gd name="connsiteX9" fmla="*/ 1516 w 106019"/>
                <a:gd name="connsiteY9" fmla="*/ 0 h 165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019" h="1658982">
                  <a:moveTo>
                    <a:pt x="27641" y="1658982"/>
                  </a:moveTo>
                  <a:cubicBezTo>
                    <a:pt x="39649" y="1238712"/>
                    <a:pt x="24431" y="1333568"/>
                    <a:pt x="53767" y="1084217"/>
                  </a:cubicBezTo>
                  <a:cubicBezTo>
                    <a:pt x="56492" y="1061057"/>
                    <a:pt x="74282" y="916329"/>
                    <a:pt x="79893" y="888274"/>
                  </a:cubicBezTo>
                  <a:cubicBezTo>
                    <a:pt x="82593" y="874772"/>
                    <a:pt x="88602" y="862148"/>
                    <a:pt x="92956" y="849085"/>
                  </a:cubicBezTo>
                  <a:cubicBezTo>
                    <a:pt x="97310" y="818605"/>
                    <a:pt x="106019" y="788434"/>
                    <a:pt x="106019" y="757645"/>
                  </a:cubicBezTo>
                  <a:cubicBezTo>
                    <a:pt x="106019" y="686234"/>
                    <a:pt x="99485" y="473512"/>
                    <a:pt x="79893" y="365760"/>
                  </a:cubicBezTo>
                  <a:cubicBezTo>
                    <a:pt x="77430" y="352213"/>
                    <a:pt x="70453" y="339855"/>
                    <a:pt x="66830" y="326571"/>
                  </a:cubicBezTo>
                  <a:cubicBezTo>
                    <a:pt x="57382" y="291930"/>
                    <a:pt x="60621" y="251944"/>
                    <a:pt x="40704" y="222068"/>
                  </a:cubicBezTo>
                  <a:cubicBezTo>
                    <a:pt x="25029" y="198555"/>
                    <a:pt x="3679" y="173977"/>
                    <a:pt x="1516" y="143691"/>
                  </a:cubicBezTo>
                  <a:cubicBezTo>
                    <a:pt x="-1897" y="95916"/>
                    <a:pt x="1516" y="47897"/>
                    <a:pt x="1516" y="0"/>
                  </a:cubicBezTo>
                </a:path>
              </a:pathLst>
            </a:custGeom>
            <a:noFill/>
            <a:ln w="571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-56837" y="2009801"/>
              <a:ext cx="2010581" cy="37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reaction time (</a:t>
              </a:r>
              <a:r>
                <a:rPr lang="en-US" sz="1200" dirty="0" err="1" smtClean="0"/>
                <a:t>ms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306286" y="1306283"/>
              <a:ext cx="2024743" cy="1815737"/>
            </a:xfrm>
            <a:custGeom>
              <a:avLst/>
              <a:gdLst>
                <a:gd name="connsiteX0" fmla="*/ 0 w 2024743"/>
                <a:gd name="connsiteY0" fmla="*/ 0 h 1815737"/>
                <a:gd name="connsiteX1" fmla="*/ 26125 w 2024743"/>
                <a:gd name="connsiteY1" fmla="*/ 901337 h 1815737"/>
                <a:gd name="connsiteX2" fmla="*/ 39188 w 2024743"/>
                <a:gd name="connsiteY2" fmla="*/ 940526 h 1815737"/>
                <a:gd name="connsiteX3" fmla="*/ 52251 w 2024743"/>
                <a:gd name="connsiteY3" fmla="*/ 1005840 h 1815737"/>
                <a:gd name="connsiteX4" fmla="*/ 65314 w 2024743"/>
                <a:gd name="connsiteY4" fmla="*/ 1058092 h 1815737"/>
                <a:gd name="connsiteX5" fmla="*/ 52251 w 2024743"/>
                <a:gd name="connsiteY5" fmla="*/ 1436915 h 1815737"/>
                <a:gd name="connsiteX6" fmla="*/ 39188 w 2024743"/>
                <a:gd name="connsiteY6" fmla="*/ 1502229 h 1815737"/>
                <a:gd name="connsiteX7" fmla="*/ 26125 w 2024743"/>
                <a:gd name="connsiteY7" fmla="*/ 1593669 h 1815737"/>
                <a:gd name="connsiteX8" fmla="*/ 0 w 2024743"/>
                <a:gd name="connsiteY8" fmla="*/ 1711235 h 1815737"/>
                <a:gd name="connsiteX9" fmla="*/ 13063 w 2024743"/>
                <a:gd name="connsiteY9" fmla="*/ 1776549 h 1815737"/>
                <a:gd name="connsiteX10" fmla="*/ 130628 w 2024743"/>
                <a:gd name="connsiteY10" fmla="*/ 1789612 h 1815737"/>
                <a:gd name="connsiteX11" fmla="*/ 182880 w 2024743"/>
                <a:gd name="connsiteY11" fmla="*/ 1802675 h 1815737"/>
                <a:gd name="connsiteX12" fmla="*/ 927463 w 2024743"/>
                <a:gd name="connsiteY12" fmla="*/ 1815737 h 1815737"/>
                <a:gd name="connsiteX13" fmla="*/ 1306285 w 2024743"/>
                <a:gd name="connsiteY13" fmla="*/ 1802675 h 1815737"/>
                <a:gd name="connsiteX14" fmla="*/ 1371600 w 2024743"/>
                <a:gd name="connsiteY14" fmla="*/ 1789612 h 1815737"/>
                <a:gd name="connsiteX15" fmla="*/ 1476103 w 2024743"/>
                <a:gd name="connsiteY15" fmla="*/ 1776549 h 1815737"/>
                <a:gd name="connsiteX16" fmla="*/ 2024743 w 2024743"/>
                <a:gd name="connsiteY16" fmla="*/ 1789612 h 181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4743" h="1815737">
                  <a:moveTo>
                    <a:pt x="0" y="0"/>
                  </a:moveTo>
                  <a:cubicBezTo>
                    <a:pt x="2059" y="94712"/>
                    <a:pt x="10957" y="704150"/>
                    <a:pt x="26125" y="901337"/>
                  </a:cubicBezTo>
                  <a:cubicBezTo>
                    <a:pt x="27181" y="915066"/>
                    <a:pt x="35848" y="927168"/>
                    <a:pt x="39188" y="940526"/>
                  </a:cubicBezTo>
                  <a:cubicBezTo>
                    <a:pt x="44573" y="962066"/>
                    <a:pt x="47435" y="984166"/>
                    <a:pt x="52251" y="1005840"/>
                  </a:cubicBezTo>
                  <a:cubicBezTo>
                    <a:pt x="56146" y="1023366"/>
                    <a:pt x="60960" y="1040675"/>
                    <a:pt x="65314" y="1058092"/>
                  </a:cubicBezTo>
                  <a:cubicBezTo>
                    <a:pt x="60960" y="1184366"/>
                    <a:pt x="59671" y="1310784"/>
                    <a:pt x="52251" y="1436915"/>
                  </a:cubicBezTo>
                  <a:cubicBezTo>
                    <a:pt x="50947" y="1459079"/>
                    <a:pt x="42838" y="1480329"/>
                    <a:pt x="39188" y="1502229"/>
                  </a:cubicBezTo>
                  <a:cubicBezTo>
                    <a:pt x="34126" y="1532600"/>
                    <a:pt x="31187" y="1563298"/>
                    <a:pt x="26125" y="1593669"/>
                  </a:cubicBezTo>
                  <a:cubicBezTo>
                    <a:pt x="17832" y="1643430"/>
                    <a:pt x="11745" y="1664256"/>
                    <a:pt x="0" y="1711235"/>
                  </a:cubicBezTo>
                  <a:cubicBezTo>
                    <a:pt x="4354" y="1733006"/>
                    <a:pt x="-5975" y="1765126"/>
                    <a:pt x="13063" y="1776549"/>
                  </a:cubicBezTo>
                  <a:cubicBezTo>
                    <a:pt x="46873" y="1796835"/>
                    <a:pt x="91657" y="1783616"/>
                    <a:pt x="130628" y="1789612"/>
                  </a:cubicBezTo>
                  <a:cubicBezTo>
                    <a:pt x="148373" y="1792342"/>
                    <a:pt x="164936" y="1802087"/>
                    <a:pt x="182880" y="1802675"/>
                  </a:cubicBezTo>
                  <a:cubicBezTo>
                    <a:pt x="430979" y="1810809"/>
                    <a:pt x="679269" y="1811383"/>
                    <a:pt x="927463" y="1815737"/>
                  </a:cubicBezTo>
                  <a:cubicBezTo>
                    <a:pt x="1053737" y="1811383"/>
                    <a:pt x="1180154" y="1810094"/>
                    <a:pt x="1306285" y="1802675"/>
                  </a:cubicBezTo>
                  <a:cubicBezTo>
                    <a:pt x="1328450" y="1801371"/>
                    <a:pt x="1349655" y="1792988"/>
                    <a:pt x="1371600" y="1789612"/>
                  </a:cubicBezTo>
                  <a:cubicBezTo>
                    <a:pt x="1406297" y="1784274"/>
                    <a:pt x="1441269" y="1780903"/>
                    <a:pt x="1476103" y="1776549"/>
                  </a:cubicBezTo>
                  <a:cubicBezTo>
                    <a:pt x="1998613" y="1789947"/>
                    <a:pt x="1815681" y="1789612"/>
                    <a:pt x="2024743" y="1789612"/>
                  </a:cubicBezTo>
                </a:path>
              </a:pathLst>
            </a:cu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58284" y="2337637"/>
            <a:ext cx="1945420" cy="1473234"/>
            <a:chOff x="5903957" y="2906734"/>
            <a:chExt cx="2547713" cy="2685089"/>
          </a:xfrm>
        </p:grpSpPr>
        <p:grpSp>
          <p:nvGrpSpPr>
            <p:cNvPr id="7" name="Group 6"/>
            <p:cNvGrpSpPr/>
            <p:nvPr/>
          </p:nvGrpSpPr>
          <p:grpSpPr>
            <a:xfrm>
              <a:off x="5903957" y="2906734"/>
              <a:ext cx="2145882" cy="2685089"/>
              <a:chOff x="8475945" y="1891803"/>
              <a:chExt cx="2145882" cy="268508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012638" y="4072039"/>
                <a:ext cx="521043" cy="5048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-</a:t>
                </a:r>
                <a:r>
                  <a:rPr lang="en-US" sz="1200" dirty="0" err="1" smtClean="0"/>
                  <a:t>ve</a:t>
                </a:r>
                <a:endParaRPr lang="en-US" sz="12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0050401" y="4072039"/>
                <a:ext cx="571426" cy="5048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+</a:t>
                </a:r>
                <a:r>
                  <a:rPr lang="en-US" sz="1200" dirty="0" err="1" smtClean="0"/>
                  <a:t>ve</a:t>
                </a:r>
                <a:endParaRPr lang="en-US" sz="12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7368604" y="2999144"/>
                <a:ext cx="2577439" cy="362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reaction time (</a:t>
                </a:r>
                <a:r>
                  <a:rPr lang="en-US" sz="1200" dirty="0" err="1" smtClean="0"/>
                  <a:t>ms</a:t>
                </a:r>
                <a:r>
                  <a:rPr lang="en-US" sz="1200" dirty="0" smtClean="0"/>
                  <a:t>)</a:t>
                </a:r>
                <a:endParaRPr lang="en-US" sz="1200" dirty="0"/>
              </a:p>
            </p:txBody>
          </p:sp>
        </p:grpSp>
        <p:sp>
          <p:nvSpPr>
            <p:cNvPr id="11" name="Freeform 10"/>
            <p:cNvSpPr/>
            <p:nvPr/>
          </p:nvSpPr>
          <p:spPr bwMode="auto">
            <a:xfrm>
              <a:off x="6662058" y="3635819"/>
              <a:ext cx="1672045" cy="1031966"/>
            </a:xfrm>
            <a:custGeom>
              <a:avLst/>
              <a:gdLst>
                <a:gd name="connsiteX0" fmla="*/ 0 w 1672045"/>
                <a:gd name="connsiteY0" fmla="*/ 1031966 h 1031966"/>
                <a:gd name="connsiteX1" fmla="*/ 104503 w 1672045"/>
                <a:gd name="connsiteY1" fmla="*/ 979714 h 1031966"/>
                <a:gd name="connsiteX2" fmla="*/ 209005 w 1672045"/>
                <a:gd name="connsiteY2" fmla="*/ 914400 h 1031966"/>
                <a:gd name="connsiteX3" fmla="*/ 248194 w 1672045"/>
                <a:gd name="connsiteY3" fmla="*/ 888274 h 1031966"/>
                <a:gd name="connsiteX4" fmla="*/ 313508 w 1672045"/>
                <a:gd name="connsiteY4" fmla="*/ 862149 h 1031966"/>
                <a:gd name="connsiteX5" fmla="*/ 378823 w 1672045"/>
                <a:gd name="connsiteY5" fmla="*/ 809897 h 1031966"/>
                <a:gd name="connsiteX6" fmla="*/ 535577 w 1672045"/>
                <a:gd name="connsiteY6" fmla="*/ 731520 h 1031966"/>
                <a:gd name="connsiteX7" fmla="*/ 705394 w 1672045"/>
                <a:gd name="connsiteY7" fmla="*/ 640080 h 1031966"/>
                <a:gd name="connsiteX8" fmla="*/ 757645 w 1672045"/>
                <a:gd name="connsiteY8" fmla="*/ 613954 h 1031966"/>
                <a:gd name="connsiteX9" fmla="*/ 796834 w 1672045"/>
                <a:gd name="connsiteY9" fmla="*/ 587829 h 1031966"/>
                <a:gd name="connsiteX10" fmla="*/ 901337 w 1672045"/>
                <a:gd name="connsiteY10" fmla="*/ 535577 h 1031966"/>
                <a:gd name="connsiteX11" fmla="*/ 953588 w 1672045"/>
                <a:gd name="connsiteY11" fmla="*/ 496389 h 1031966"/>
                <a:gd name="connsiteX12" fmla="*/ 1058091 w 1672045"/>
                <a:gd name="connsiteY12" fmla="*/ 457200 h 1031966"/>
                <a:gd name="connsiteX13" fmla="*/ 1162594 w 1672045"/>
                <a:gd name="connsiteY13" fmla="*/ 391886 h 1031966"/>
                <a:gd name="connsiteX14" fmla="*/ 1227908 w 1672045"/>
                <a:gd name="connsiteY14" fmla="*/ 352697 h 1031966"/>
                <a:gd name="connsiteX15" fmla="*/ 1280160 w 1672045"/>
                <a:gd name="connsiteY15" fmla="*/ 313509 h 1031966"/>
                <a:gd name="connsiteX16" fmla="*/ 1397725 w 1672045"/>
                <a:gd name="connsiteY16" fmla="*/ 209006 h 1031966"/>
                <a:gd name="connsiteX17" fmla="*/ 1463040 w 1672045"/>
                <a:gd name="connsiteY17" fmla="*/ 130629 h 1031966"/>
                <a:gd name="connsiteX18" fmla="*/ 1541417 w 1672045"/>
                <a:gd name="connsiteY18" fmla="*/ 78377 h 1031966"/>
                <a:gd name="connsiteX19" fmla="*/ 1580605 w 1672045"/>
                <a:gd name="connsiteY19" fmla="*/ 39189 h 1031966"/>
                <a:gd name="connsiteX20" fmla="*/ 1632857 w 1672045"/>
                <a:gd name="connsiteY20" fmla="*/ 13063 h 1031966"/>
                <a:gd name="connsiteX21" fmla="*/ 1672045 w 1672045"/>
                <a:gd name="connsiteY21" fmla="*/ 0 h 103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2045" h="1031966">
                  <a:moveTo>
                    <a:pt x="0" y="1031966"/>
                  </a:moveTo>
                  <a:cubicBezTo>
                    <a:pt x="43361" y="1014621"/>
                    <a:pt x="70262" y="1009063"/>
                    <a:pt x="104503" y="979714"/>
                  </a:cubicBezTo>
                  <a:cubicBezTo>
                    <a:pt x="184730" y="910948"/>
                    <a:pt x="121720" y="936222"/>
                    <a:pt x="209005" y="914400"/>
                  </a:cubicBezTo>
                  <a:cubicBezTo>
                    <a:pt x="222068" y="905691"/>
                    <a:pt x="234152" y="895295"/>
                    <a:pt x="248194" y="888274"/>
                  </a:cubicBezTo>
                  <a:cubicBezTo>
                    <a:pt x="269167" y="877788"/>
                    <a:pt x="293401" y="874213"/>
                    <a:pt x="313508" y="862149"/>
                  </a:cubicBezTo>
                  <a:cubicBezTo>
                    <a:pt x="337416" y="847804"/>
                    <a:pt x="354791" y="824033"/>
                    <a:pt x="378823" y="809897"/>
                  </a:cubicBezTo>
                  <a:cubicBezTo>
                    <a:pt x="429176" y="780277"/>
                    <a:pt x="485484" y="761577"/>
                    <a:pt x="535577" y="731520"/>
                  </a:cubicBezTo>
                  <a:cubicBezTo>
                    <a:pt x="634291" y="672291"/>
                    <a:pt x="578176" y="703689"/>
                    <a:pt x="705394" y="640080"/>
                  </a:cubicBezTo>
                  <a:cubicBezTo>
                    <a:pt x="722811" y="631371"/>
                    <a:pt x="741442" y="624755"/>
                    <a:pt x="757645" y="613954"/>
                  </a:cubicBezTo>
                  <a:cubicBezTo>
                    <a:pt x="770708" y="605246"/>
                    <a:pt x="783051" y="595347"/>
                    <a:pt x="796834" y="587829"/>
                  </a:cubicBezTo>
                  <a:cubicBezTo>
                    <a:pt x="831025" y="569180"/>
                    <a:pt x="870180" y="558945"/>
                    <a:pt x="901337" y="535577"/>
                  </a:cubicBezTo>
                  <a:cubicBezTo>
                    <a:pt x="918754" y="522514"/>
                    <a:pt x="935126" y="507928"/>
                    <a:pt x="953588" y="496389"/>
                  </a:cubicBezTo>
                  <a:cubicBezTo>
                    <a:pt x="1026327" y="450927"/>
                    <a:pt x="982865" y="485410"/>
                    <a:pt x="1058091" y="457200"/>
                  </a:cubicBezTo>
                  <a:cubicBezTo>
                    <a:pt x="1116410" y="435330"/>
                    <a:pt x="1109752" y="427114"/>
                    <a:pt x="1162594" y="391886"/>
                  </a:cubicBezTo>
                  <a:cubicBezTo>
                    <a:pt x="1183719" y="377802"/>
                    <a:pt x="1206783" y="366781"/>
                    <a:pt x="1227908" y="352697"/>
                  </a:cubicBezTo>
                  <a:cubicBezTo>
                    <a:pt x="1246023" y="340620"/>
                    <a:pt x="1262444" y="326163"/>
                    <a:pt x="1280160" y="313509"/>
                  </a:cubicBezTo>
                  <a:cubicBezTo>
                    <a:pt x="1330131" y="277815"/>
                    <a:pt x="1355217" y="272767"/>
                    <a:pt x="1397725" y="209006"/>
                  </a:cubicBezTo>
                  <a:cubicBezTo>
                    <a:pt x="1420949" y="174170"/>
                    <a:pt x="1428222" y="157710"/>
                    <a:pt x="1463040" y="130629"/>
                  </a:cubicBezTo>
                  <a:cubicBezTo>
                    <a:pt x="1487825" y="111352"/>
                    <a:pt x="1519214" y="100580"/>
                    <a:pt x="1541417" y="78377"/>
                  </a:cubicBezTo>
                  <a:cubicBezTo>
                    <a:pt x="1554480" y="65314"/>
                    <a:pt x="1565573" y="49926"/>
                    <a:pt x="1580605" y="39189"/>
                  </a:cubicBezTo>
                  <a:cubicBezTo>
                    <a:pt x="1596451" y="27870"/>
                    <a:pt x="1614958" y="20734"/>
                    <a:pt x="1632857" y="13063"/>
                  </a:cubicBezTo>
                  <a:cubicBezTo>
                    <a:pt x="1645513" y="7639"/>
                    <a:pt x="1672045" y="0"/>
                    <a:pt x="1672045" y="0"/>
                  </a:cubicBezTo>
                </a:path>
              </a:pathLst>
            </a:custGeom>
            <a:noFill/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6466116" y="3331026"/>
              <a:ext cx="1985554" cy="1776715"/>
            </a:xfrm>
            <a:custGeom>
              <a:avLst/>
              <a:gdLst>
                <a:gd name="connsiteX0" fmla="*/ 0 w 1985554"/>
                <a:gd name="connsiteY0" fmla="*/ 0 h 1776715"/>
                <a:gd name="connsiteX1" fmla="*/ 65314 w 1985554"/>
                <a:gd name="connsiteY1" fmla="*/ 1423851 h 1776715"/>
                <a:gd name="connsiteX2" fmla="*/ 91440 w 1985554"/>
                <a:gd name="connsiteY2" fmla="*/ 1619794 h 1776715"/>
                <a:gd name="connsiteX3" fmla="*/ 222068 w 1985554"/>
                <a:gd name="connsiteY3" fmla="*/ 1763486 h 1776715"/>
                <a:gd name="connsiteX4" fmla="*/ 1841862 w 1985554"/>
                <a:gd name="connsiteY4" fmla="*/ 1750423 h 1776715"/>
                <a:gd name="connsiteX5" fmla="*/ 1985554 w 1985554"/>
                <a:gd name="connsiteY5" fmla="*/ 1724297 h 17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554" h="1776715">
                  <a:moveTo>
                    <a:pt x="0" y="0"/>
                  </a:moveTo>
                  <a:cubicBezTo>
                    <a:pt x="21771" y="474617"/>
                    <a:pt x="41588" y="949328"/>
                    <a:pt x="65314" y="1423851"/>
                  </a:cubicBezTo>
                  <a:cubicBezTo>
                    <a:pt x="71740" y="1552374"/>
                    <a:pt x="69796" y="1533221"/>
                    <a:pt x="91440" y="1619794"/>
                  </a:cubicBezTo>
                  <a:cubicBezTo>
                    <a:pt x="109580" y="1837490"/>
                    <a:pt x="51034" y="1766058"/>
                    <a:pt x="222068" y="1763486"/>
                  </a:cubicBezTo>
                  <a:lnTo>
                    <a:pt x="1841862" y="1750423"/>
                  </a:lnTo>
                  <a:cubicBezTo>
                    <a:pt x="1959038" y="1721129"/>
                    <a:pt x="1910459" y="1724297"/>
                    <a:pt x="1985554" y="1724297"/>
                  </a:cubicBezTo>
                </a:path>
              </a:pathLst>
            </a:cu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832624" y="3839513"/>
            <a:ext cx="2223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mtClean="0"/>
              <a:t>stomach pump</a:t>
            </a:r>
            <a:endParaRPr lang="en-US" sz="2200" dirty="0"/>
          </a:p>
        </p:txBody>
      </p:sp>
      <p:sp>
        <p:nvSpPr>
          <p:cNvPr id="22" name="TextBox 21"/>
          <p:cNvSpPr txBox="1"/>
          <p:nvPr/>
        </p:nvSpPr>
        <p:spPr>
          <a:xfrm>
            <a:off x="7293429" y="3844490"/>
            <a:ext cx="1423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paper clip</a:t>
            </a:r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2805762" y="3734230"/>
            <a:ext cx="1423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 ironed the shirt</a:t>
            </a:r>
            <a:endParaRPr 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965158" y="4935886"/>
            <a:ext cx="2682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Mike ate the steak</a:t>
            </a:r>
          </a:p>
          <a:p>
            <a:pPr algn="ctr"/>
            <a:r>
              <a:rPr lang="en-US" sz="2400" b="1" dirty="0" smtClean="0"/>
              <a:t>vs.</a:t>
            </a:r>
          </a:p>
          <a:p>
            <a:pPr algn="ctr"/>
            <a:r>
              <a:rPr lang="en-US" sz="2400" i="1" dirty="0"/>
              <a:t>t</a:t>
            </a:r>
            <a:r>
              <a:rPr lang="en-US" sz="2400" i="1" dirty="0" smtClean="0"/>
              <a:t>he steak ate Mike</a:t>
            </a:r>
            <a:endParaRPr lang="en-US" sz="24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4297848" y="4935885"/>
            <a:ext cx="4738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the kitten chewed the lawnmower</a:t>
            </a:r>
          </a:p>
          <a:p>
            <a:pPr algn="ctr"/>
            <a:r>
              <a:rPr lang="en-US" sz="2400" b="1" dirty="0" smtClean="0"/>
              <a:t>vs.</a:t>
            </a:r>
          </a:p>
          <a:p>
            <a:pPr algn="ctr"/>
            <a:r>
              <a:rPr lang="en-US" sz="2400" i="1" dirty="0"/>
              <a:t>t</a:t>
            </a:r>
            <a:r>
              <a:rPr lang="en-US" sz="2400" i="1" dirty="0" smtClean="0"/>
              <a:t>he lawnmower chewed the kitten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156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20" grpId="0"/>
      <p:bldP spid="22" grpId="0"/>
      <p:bldP spid="24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400" dirty="0" smtClean="0"/>
              <a:t>We conducted</a:t>
            </a:r>
            <a:r>
              <a:rPr lang="is-IS" sz="2400" dirty="0" smtClean="0"/>
              <a:t>…</a:t>
            </a:r>
            <a:endParaRPr lang="en-US" sz="2400" dirty="0" smtClean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At least in English, we do not find reliable and robust evidence for unconscious combinatorial language processing.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36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777" y="1273629"/>
            <a:ext cx="8534400" cy="2514600"/>
          </a:xfrm>
        </p:spPr>
        <p:txBody>
          <a:bodyPr/>
          <a:lstStyle/>
          <a:p>
            <a:r>
              <a:rPr lang="en-US" dirty="0" err="1" smtClean="0"/>
              <a:t>Expt</a:t>
            </a:r>
            <a:r>
              <a:rPr lang="en-US" dirty="0" smtClean="0"/>
              <a:t> 1a.</a:t>
            </a:r>
          </a:p>
          <a:p>
            <a:r>
              <a:rPr lang="en-US" sz="2600" b="1" dirty="0" smtClean="0"/>
              <a:t>Replication </a:t>
            </a:r>
            <a:r>
              <a:rPr lang="en-US" sz="2600" dirty="0" smtClean="0"/>
              <a:t>of </a:t>
            </a:r>
            <a:r>
              <a:rPr lang="en-US" sz="2600" dirty="0" err="1" smtClean="0"/>
              <a:t>Sklar</a:t>
            </a:r>
            <a:r>
              <a:rPr lang="en-US" sz="2600" dirty="0" smtClean="0"/>
              <a:t> et al.’s </a:t>
            </a:r>
            <a:r>
              <a:rPr lang="en-US" sz="2600" dirty="0" err="1" smtClean="0"/>
              <a:t>Expt</a:t>
            </a:r>
            <a:r>
              <a:rPr lang="en-US" sz="2600" dirty="0" smtClean="0"/>
              <a:t> 1.</a:t>
            </a:r>
          </a:p>
          <a:p>
            <a:r>
              <a:rPr lang="en-US" sz="2600" i="1" dirty="0" smtClean="0"/>
              <a:t>I ironed the coffee </a:t>
            </a:r>
            <a:r>
              <a:rPr lang="en-US" sz="2600" dirty="0" smtClean="0"/>
              <a:t>vs. </a:t>
            </a:r>
            <a:r>
              <a:rPr lang="en-US" sz="2600" i="1" dirty="0" smtClean="0"/>
              <a:t>I ironed the shirt</a:t>
            </a:r>
          </a:p>
          <a:p>
            <a:endParaRPr lang="en-US" sz="1000" dirty="0" smtClean="0"/>
          </a:p>
          <a:p>
            <a:pPr marL="347472" indent="-347472">
              <a:spcBef>
                <a:spcPts val="768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Expt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1b.</a:t>
            </a:r>
            <a:endParaRPr lang="en-US" dirty="0"/>
          </a:p>
          <a:p>
            <a:pPr marL="347472" indent="-347472">
              <a:spcBef>
                <a:spcPts val="624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Reversible sentence </a:t>
            </a:r>
            <a:r>
              <a:rPr lang="en-US" sz="26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extension </a:t>
            </a: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</a:t>
            </a:r>
            <a:r>
              <a:rPr lang="en-US" sz="2600" dirty="0" err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Sklar</a:t>
            </a: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et al.’s </a:t>
            </a:r>
            <a:r>
              <a:rPr lang="en-US" sz="2600" dirty="0" err="1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Expt</a:t>
            </a: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1.</a:t>
            </a:r>
            <a:endParaRPr lang="en-US" sz="2600" dirty="0"/>
          </a:p>
          <a:p>
            <a:pPr marL="347472" indent="-347472">
              <a:spcBef>
                <a:spcPts val="624"/>
              </a:spcBef>
              <a:spcAft>
                <a:spcPts val="0"/>
              </a:spcAft>
            </a:pPr>
            <a:r>
              <a:rPr lang="en-US" sz="2600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Mike ate the steak </a:t>
            </a:r>
            <a:r>
              <a:rPr lang="en-US" sz="26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vs</a:t>
            </a:r>
            <a:r>
              <a:rPr lang="en-US" sz="2600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. </a:t>
            </a:r>
            <a:r>
              <a:rPr lang="en-US" sz="2600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steak ate Mike</a:t>
            </a:r>
            <a:endParaRPr lang="en-US" sz="2600" dirty="0"/>
          </a:p>
          <a:p>
            <a:endParaRPr lang="en-US" sz="1000" dirty="0" smtClean="0"/>
          </a:p>
          <a:p>
            <a:pPr marL="347472" indent="-347472">
              <a:spcBef>
                <a:spcPts val="768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Sanity check.</a:t>
            </a:r>
            <a:endParaRPr lang="en-US" dirty="0"/>
          </a:p>
          <a:p>
            <a:pPr marL="347472" indent="-347472">
              <a:spcBef>
                <a:spcPts val="624"/>
              </a:spcBef>
              <a:spcAft>
                <a:spcPts val="0"/>
              </a:spcAft>
            </a:pPr>
            <a:r>
              <a:rPr lang="en-US" sz="2600" b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Longer sentences break suppression faster.</a:t>
            </a:r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5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05" y="1238068"/>
            <a:ext cx="7247985" cy="5423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921" y="203780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Indicate if sentence is above or below fixation.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8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 = 53 (original n = 32)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stimuli presented on 19” CRT, via mirror stereoscope.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sentence stimulus ramped up from 0% to 50% contrast over 700ms.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mondrians</a:t>
            </a:r>
            <a:r>
              <a:rPr lang="en-US" sz="2800" dirty="0" smtClean="0"/>
              <a:t> alternated at 60Hz.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trials timed out after 8s.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perceptual rating scale followed each trial 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6048104" y="4258491"/>
            <a:ext cx="548640" cy="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5050972" y="4815839"/>
            <a:ext cx="548640" cy="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2036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nge">
  <a:themeElements>
    <a:clrScheme name="HUGH_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UGH_TALK">
      <a:majorFont>
        <a:latin typeface="Helvetic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HUGH_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GH_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GH_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GH_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GH_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UGH_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GH_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GH_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GH_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GH_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GH_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UGH_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OrangeFinal</Template>
  <TotalTime>2027</TotalTime>
  <Words>1827</Words>
  <Application>Microsoft Macintosh PowerPoint</Application>
  <PresentationFormat>On-screen Show (4:3)</PresentationFormat>
  <Paragraphs>385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Helvetica</vt:lpstr>
      <vt:lpstr>ＭＳ Ｐゴシック</vt:lpstr>
      <vt:lpstr>Arial</vt:lpstr>
      <vt:lpstr>Orange</vt:lpstr>
      <vt:lpstr>The importance of conscious awareness for understanding sentences.</vt:lpstr>
      <vt:lpstr>PowerPoint Presentation</vt:lpstr>
      <vt:lpstr>PowerPoint Presentation</vt:lpstr>
      <vt:lpstr>Breaking Continuous Flash Suppression</vt:lpstr>
      <vt:lpstr>Unconscious understanding?</vt:lpstr>
      <vt:lpstr>Key Points</vt:lpstr>
      <vt:lpstr>Experiment 1</vt:lpstr>
      <vt:lpstr>Experiment 1</vt:lpstr>
      <vt:lpstr>Experiment 1</vt:lpstr>
      <vt:lpstr>PowerPoint Presentation</vt:lpstr>
      <vt:lpstr>PowerPoint Presentation</vt:lpstr>
      <vt:lpstr>What lies beyond the bars?</vt:lpstr>
      <vt:lpstr>PowerPoint Presentation</vt:lpstr>
      <vt:lpstr>Experiment 2</vt:lpstr>
      <vt:lpstr>Experiment 2</vt:lpstr>
      <vt:lpstr>PowerPoint Presentation</vt:lpstr>
      <vt:lpstr>PowerPoint Presentation</vt:lpstr>
      <vt:lpstr>Summary so far…</vt:lpstr>
      <vt:lpstr>How did our experiments differ?</vt:lpstr>
      <vt:lpstr>PowerPoint Presentation</vt:lpstr>
      <vt:lpstr>Experiment 1 replication</vt:lpstr>
      <vt:lpstr>PowerPoint Presentation</vt:lpstr>
      <vt:lpstr>Emotional Experiment 2 replication</vt:lpstr>
      <vt:lpstr>PowerPoint Presentation</vt:lpstr>
      <vt:lpstr>PowerPoint Presentation</vt:lpstr>
      <vt:lpstr>Summary</vt:lpstr>
      <vt:lpstr>Summary</vt:lpstr>
      <vt:lpstr>Summary</vt:lpstr>
      <vt:lpstr>PowerPoint Presentation</vt:lpstr>
      <vt:lpstr>Many thanks to:</vt:lpstr>
      <vt:lpstr>What is driving Sklar’s nonsense phrase effect?</vt:lpstr>
      <vt:lpstr>Are RTs still skewed when averaged?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importance of conscious awareness for understanding sentences.</dc:title>
  <dc:creator>RABAGLIATI Hugh</dc:creator>
  <cp:lastModifiedBy>RABAGLIATI Hugh</cp:lastModifiedBy>
  <cp:revision>51</cp:revision>
  <dcterms:created xsi:type="dcterms:W3CDTF">2016-06-13T09:49:07Z</dcterms:created>
  <dcterms:modified xsi:type="dcterms:W3CDTF">2016-06-14T19:36:39Z</dcterms:modified>
</cp:coreProperties>
</file>